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30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306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AF449-E318-4D9C-AC56-504865348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Pasteur Award: Legends, Mentors, and Colleagues</a:t>
            </a:r>
          </a:p>
        </p:txBody>
      </p:sp>
    </p:spTree>
    <p:extLst>
      <p:ext uri="{BB962C8B-B14F-4D97-AF65-F5344CB8AC3E}">
        <p14:creationId xmlns:p14="http://schemas.microsoft.com/office/powerpoint/2010/main" val="181934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C998C-FCA7-48C8-B4B0-424F0D6C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1995   Dr. Elmer W. </a:t>
            </a:r>
            <a:r>
              <a:rPr lang="en-US" dirty="0" err="1"/>
              <a:t>Koneman</a:t>
            </a:r>
            <a:endParaRPr lang="en-US" dirty="0"/>
          </a:p>
        </p:txBody>
      </p:sp>
      <p:pic>
        <p:nvPicPr>
          <p:cNvPr id="6146" name="Picture 2" descr="Image result for Elmer Koneman">
            <a:extLst>
              <a:ext uri="{FF2B5EF4-FFF2-40B4-BE49-F238E27FC236}">
                <a16:creationId xmlns:a16="http://schemas.microsoft.com/office/drawing/2014/main" xmlns="" id="{1BEDD7B3-A086-462F-AA88-47D983BC9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74" y="2110687"/>
            <a:ext cx="3492746" cy="32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lmer Koneman">
            <a:extLst>
              <a:ext uri="{FF2B5EF4-FFF2-40B4-BE49-F238E27FC236}">
                <a16:creationId xmlns:a16="http://schemas.microsoft.com/office/drawing/2014/main" xmlns="" id="{E6F68378-58DC-4B3F-8047-7F9D3A8E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46" y="2829685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7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2">
            <a:extLst>
              <a:ext uri="{FF2B5EF4-FFF2-40B4-BE49-F238E27FC236}">
                <a16:creationId xmlns:a16="http://schemas.microsoft.com/office/drawing/2014/main" xmlns="" id="{04341DEF-81B7-4EEC-8909-6F2B6087D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35" name="Group 74">
            <a:extLst>
              <a:ext uri="{FF2B5EF4-FFF2-40B4-BE49-F238E27FC236}">
                <a16:creationId xmlns:a16="http://schemas.microsoft.com/office/drawing/2014/main" xmlns="" id="{9A5AC064-ADE7-4B0C-8245-B2F1EB5B8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E37B7EBB-C9FD-4E5D-BD7F-BB6092F9A5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C8B2AE09-B233-4FDA-B631-5206203CA5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xmlns="" id="{88F32931-9845-458F-B8F8-8E78CCEE7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xmlns="" id="{148BE82D-39C4-48EF-997D-8BFA63F38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852DC9DE-9D71-4A37-B4FA-E422171101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F47E097E-D860-4834-88D3-8BC8D65074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xmlns="" id="{16A387B9-DEF4-466D-9126-83B19CE7B7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xmlns="" id="{154CD8CA-8183-40A6-AEF0-5DBAB801B9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xmlns="" id="{5A88D6FA-1489-4872-9E82-BAE278A57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xmlns="" id="{67DE90D4-F72A-4FE4-862E-C424D270D0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xmlns="" id="{5A3D158C-2B8A-4243-A03E-63081E2048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xmlns="" id="{E3129423-824E-4B81-A87E-447D1E3A8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36" name="Group 88">
            <a:extLst>
              <a:ext uri="{FF2B5EF4-FFF2-40B4-BE49-F238E27FC236}">
                <a16:creationId xmlns:a16="http://schemas.microsoft.com/office/drawing/2014/main" xmlns="" id="{A49E48F8-A2B8-4478-8AC8-5E209D09A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0847DF35-E732-4994-9178-C716F67AC6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4587982D-A0D3-4EE2-8CEF-37993A51E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BB673465-572A-42D0-BD59-7EC8540B58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A4FC5299-7FE6-4E03-8940-7DE35873E7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6E2AF04-90CB-449E-AB7A-D10235983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C11C6385-7122-4AD4-AE84-D76BCB3611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D487FA13-07EC-4E0F-B832-08E2BCC2F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9F4E74A1-DFE6-4E08-8F2F-B4BBEA92F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13CC4D3F-FA7A-4C14-BDC3-BC2BB704DB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B592E45-964E-4F95-9828-EFC8B12D5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BCE85C42-D558-4570-A659-2A22AE3F61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9EAFB9C6-4F7C-4206-9FAC-19FA84406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44206-2D9D-40A0-B543-C2D5422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/>
              <a:t>1998  Ms. Lynne Garcia</a:t>
            </a:r>
            <a:endParaRPr lang="en-US" dirty="0"/>
          </a:p>
        </p:txBody>
      </p:sp>
      <p:sp>
        <p:nvSpPr>
          <p:cNvPr id="1037" name="Rectangle 102">
            <a:extLst>
              <a:ext uri="{FF2B5EF4-FFF2-40B4-BE49-F238E27FC236}">
                <a16:creationId xmlns:a16="http://schemas.microsoft.com/office/drawing/2014/main" xmlns="" id="{911A4BE3-B040-48E2-8AC0-783C1FA5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8" name="Freeform 11">
            <a:extLst>
              <a:ext uri="{FF2B5EF4-FFF2-40B4-BE49-F238E27FC236}">
                <a16:creationId xmlns:a16="http://schemas.microsoft.com/office/drawing/2014/main" xmlns="" id="{2B22D258-32DB-4A09-A867-02C497F2B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 descr="Image result for lynne garcia">
            <a:extLst>
              <a:ext uri="{FF2B5EF4-FFF2-40B4-BE49-F238E27FC236}">
                <a16:creationId xmlns:a16="http://schemas.microsoft.com/office/drawing/2014/main" xmlns="" id="{CFFDA67F-9937-485F-846A-3CEA92F07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5" r="17490"/>
          <a:stretch/>
        </p:blipFill>
        <p:spPr bwMode="auto">
          <a:xfrm>
            <a:off x="20" y="1730"/>
            <a:ext cx="2720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lynne garcia">
            <a:extLst>
              <a:ext uri="{FF2B5EF4-FFF2-40B4-BE49-F238E27FC236}">
                <a16:creationId xmlns:a16="http://schemas.microsoft.com/office/drawing/2014/main" xmlns="" id="{1EA6FB6F-EE84-4C24-B9C7-DC2EF6971F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32" y="1846162"/>
            <a:ext cx="277323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lynne garcia">
            <a:extLst>
              <a:ext uri="{FF2B5EF4-FFF2-40B4-BE49-F238E27FC236}">
                <a16:creationId xmlns:a16="http://schemas.microsoft.com/office/drawing/2014/main" xmlns="" id="{5CEB2E07-E69F-4E1E-84CE-A593B438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84" y="2719487"/>
            <a:ext cx="2773234" cy="3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5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CFAEC-0BFE-4030-91E0-84954316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  Dr. Ron </a:t>
            </a:r>
            <a:r>
              <a:rPr lang="en-US" dirty="0" err="1"/>
              <a:t>Zabransky</a:t>
            </a:r>
            <a:endParaRPr lang="en-US" dirty="0"/>
          </a:p>
        </p:txBody>
      </p:sp>
      <p:pic>
        <p:nvPicPr>
          <p:cNvPr id="4" name="Picture 2" descr="Image result for Ron Zabransky">
            <a:extLst>
              <a:ext uri="{FF2B5EF4-FFF2-40B4-BE49-F238E27FC236}">
                <a16:creationId xmlns:a16="http://schemas.microsoft.com/office/drawing/2014/main" xmlns="" id="{50E14910-32A8-4B33-BBA7-26892D1B7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" r="-2" b="17608"/>
          <a:stretch/>
        </p:blipFill>
        <p:spPr bwMode="auto">
          <a:xfrm>
            <a:off x="3877128" y="1979053"/>
            <a:ext cx="4700201" cy="42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D25D3-07DA-4D3C-A5A2-98AFC4DB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2003   Dr. John Washington</a:t>
            </a:r>
          </a:p>
        </p:txBody>
      </p:sp>
      <p:pic>
        <p:nvPicPr>
          <p:cNvPr id="3074" name="Picture 2" descr="Image result for Dr. John Washington">
            <a:extLst>
              <a:ext uri="{FF2B5EF4-FFF2-40B4-BE49-F238E27FC236}">
                <a16:creationId xmlns:a16="http://schemas.microsoft.com/office/drawing/2014/main" xmlns="" id="{4B953123-8367-41D9-AD0C-442399C497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81" y="1693767"/>
            <a:ext cx="3761995" cy="47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41799-62A1-49AB-AAB2-DE97F188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2005  Dr. James </a:t>
            </a:r>
            <a:r>
              <a:rPr lang="en-US" dirty="0" err="1"/>
              <a:t>Tiedge</a:t>
            </a:r>
            <a:endParaRPr lang="en-US" dirty="0"/>
          </a:p>
        </p:txBody>
      </p:sp>
      <p:pic>
        <p:nvPicPr>
          <p:cNvPr id="5122" name="Picture 2" descr="Image result for Dr. James Tiedje">
            <a:extLst>
              <a:ext uri="{FF2B5EF4-FFF2-40B4-BE49-F238E27FC236}">
                <a16:creationId xmlns:a16="http://schemas.microsoft.com/office/drawing/2014/main" xmlns="" id="{ECE0DBBF-56BA-4064-8978-BB63A4CB7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02" y="1646709"/>
            <a:ext cx="3544766" cy="50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7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28EAD-67B5-4500-BA19-D11CD16F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  Dr. Patrick R. Murray</a:t>
            </a:r>
          </a:p>
        </p:txBody>
      </p:sp>
      <p:pic>
        <p:nvPicPr>
          <p:cNvPr id="6146" name="Picture 2" descr="Image result for dr patrick murray">
            <a:extLst>
              <a:ext uri="{FF2B5EF4-FFF2-40B4-BE49-F238E27FC236}">
                <a16:creationId xmlns:a16="http://schemas.microsoft.com/office/drawing/2014/main" xmlns="" id="{99EC74F9-2A75-45EB-A4EE-4FA9762E3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13" y="1751003"/>
            <a:ext cx="3239036" cy="45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7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CE2A9-F380-4A4E-9F73-9149E3F2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  Dr. Geraldine Hall</a:t>
            </a:r>
          </a:p>
        </p:txBody>
      </p:sp>
      <p:pic>
        <p:nvPicPr>
          <p:cNvPr id="7170" name="Picture 2" descr="Image result for dr gerri hall">
            <a:extLst>
              <a:ext uri="{FF2B5EF4-FFF2-40B4-BE49-F238E27FC236}">
                <a16:creationId xmlns:a16="http://schemas.microsoft.com/office/drawing/2014/main" xmlns="" id="{33C77549-A236-4460-9B93-A2370A4869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39" y="1554207"/>
            <a:ext cx="3121761" cy="48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2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34353-4EA0-4CBB-AF39-A8711842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   Dr. Paul </a:t>
            </a:r>
            <a:r>
              <a:rPr lang="en-US" dirty="0" err="1"/>
              <a:t>Schreckenberger</a:t>
            </a:r>
            <a:endParaRPr lang="en-US" dirty="0"/>
          </a:p>
        </p:txBody>
      </p:sp>
      <p:pic>
        <p:nvPicPr>
          <p:cNvPr id="9218" name="Picture 2" descr="Image result for dr paul schreckenberger">
            <a:extLst>
              <a:ext uri="{FF2B5EF4-FFF2-40B4-BE49-F238E27FC236}">
                <a16:creationId xmlns:a16="http://schemas.microsoft.com/office/drawing/2014/main" xmlns="" id="{763A3784-29FC-488C-8DE9-C299A66C4F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0892"/>
            <a:ext cx="2904185" cy="42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6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D77AE-CBEB-4CA5-B70B-8043B838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   Dr. Michael Miller</a:t>
            </a:r>
          </a:p>
        </p:txBody>
      </p:sp>
      <p:pic>
        <p:nvPicPr>
          <p:cNvPr id="10242" name="Picture 2" descr="Image result for dr michael miller">
            <a:extLst>
              <a:ext uri="{FF2B5EF4-FFF2-40B4-BE49-F238E27FC236}">
                <a16:creationId xmlns:a16="http://schemas.microsoft.com/office/drawing/2014/main" xmlns="" id="{1A8E1158-80AE-416F-9A4E-852E70299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60" y="2083032"/>
            <a:ext cx="2930279" cy="378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6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6A48C-E51F-41A4-96C2-9170BEC8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   Dr. Roberta Carey</a:t>
            </a:r>
          </a:p>
        </p:txBody>
      </p:sp>
      <p:pic>
        <p:nvPicPr>
          <p:cNvPr id="11266" name="Picture 2" descr="Image result for dr roberta carey">
            <a:extLst>
              <a:ext uri="{FF2B5EF4-FFF2-40B4-BE49-F238E27FC236}">
                <a16:creationId xmlns:a16="http://schemas.microsoft.com/office/drawing/2014/main" xmlns="" id="{DCD80E13-5D0E-46F1-B9D6-8E4B584BC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14" y="2187699"/>
            <a:ext cx="2832334" cy="40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0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EC4CDB4-5C25-42CA-A51A-5F9F1A9A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421" y="2103984"/>
            <a:ext cx="8911687" cy="2650032"/>
          </a:xfrm>
        </p:spPr>
        <p:txBody>
          <a:bodyPr>
            <a:normAutofit/>
          </a:bodyPr>
          <a:lstStyle/>
          <a:p>
            <a:r>
              <a:rPr lang="en-US" dirty="0"/>
              <a:t>“Too be honest, I do not feel that I deserve to be in the company of so many of the transformative figures who’ve been honored by this prize.”</a:t>
            </a:r>
          </a:p>
        </p:txBody>
      </p:sp>
    </p:spTree>
    <p:extLst>
      <p:ext uri="{BB962C8B-B14F-4D97-AF65-F5344CB8AC3E}">
        <p14:creationId xmlns:p14="http://schemas.microsoft.com/office/powerpoint/2010/main" val="112770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FE843-9B8E-40B1-B227-6BC3615F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       Dr. Fred Tenover</a:t>
            </a:r>
          </a:p>
        </p:txBody>
      </p:sp>
      <p:pic>
        <p:nvPicPr>
          <p:cNvPr id="13314" name="Picture 2" descr="Image result for dr fred tenover">
            <a:extLst>
              <a:ext uri="{FF2B5EF4-FFF2-40B4-BE49-F238E27FC236}">
                <a16:creationId xmlns:a16="http://schemas.microsoft.com/office/drawing/2014/main" xmlns="" id="{6F8E46F1-D112-4602-BF68-05EC0B237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65" y="1960232"/>
            <a:ext cx="3671877" cy="36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7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21085-0C01-48C8-A93F-E2194CF2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   Dr. Richard (Tom) Thomson</a:t>
            </a:r>
          </a:p>
        </p:txBody>
      </p:sp>
      <p:pic>
        <p:nvPicPr>
          <p:cNvPr id="14338" name="Picture 2" descr="Image result for dr richard (tom) Thomson">
            <a:extLst>
              <a:ext uri="{FF2B5EF4-FFF2-40B4-BE49-F238E27FC236}">
                <a16:creationId xmlns:a16="http://schemas.microsoft.com/office/drawing/2014/main" xmlns="" id="{A9037212-BABD-4DE7-B207-10BDABCF1D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30" y="2315019"/>
            <a:ext cx="2538967" cy="35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4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AA69B-191A-40FC-98FE-B2338910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		Dr. Karen C. Carroll</a:t>
            </a:r>
          </a:p>
        </p:txBody>
      </p:sp>
      <p:pic>
        <p:nvPicPr>
          <p:cNvPr id="15362" name="Picture 2" descr="Image result for dr karen c. carroll">
            <a:extLst>
              <a:ext uri="{FF2B5EF4-FFF2-40B4-BE49-F238E27FC236}">
                <a16:creationId xmlns:a16="http://schemas.microsoft.com/office/drawing/2014/main" xmlns="" id="{93C9D516-7CD5-4F86-9838-CC7424AB0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35" y="1998588"/>
            <a:ext cx="30226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4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9213-4FBB-41C4-B1C3-2BA9AECD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    Dr. Susan E. Sharp</a:t>
            </a:r>
          </a:p>
        </p:txBody>
      </p:sp>
      <p:sp>
        <p:nvSpPr>
          <p:cNvPr id="7" name="AutoShape 8" descr="Image result for dr susan sharp">
            <a:extLst>
              <a:ext uri="{FF2B5EF4-FFF2-40B4-BE49-F238E27FC236}">
                <a16:creationId xmlns:a16="http://schemas.microsoft.com/office/drawing/2014/main" xmlns="" id="{8245DC5A-3AEB-4710-984F-753F5D7F7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561844" cy="15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Image result for dr susan sharp">
            <a:extLst>
              <a:ext uri="{FF2B5EF4-FFF2-40B4-BE49-F238E27FC236}">
                <a16:creationId xmlns:a16="http://schemas.microsoft.com/office/drawing/2014/main" xmlns="" id="{D4200DD2-2DDF-496A-85FD-F4AE37D4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68" y="2439327"/>
            <a:ext cx="2713429" cy="28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Related image">
            <a:extLst>
              <a:ext uri="{FF2B5EF4-FFF2-40B4-BE49-F238E27FC236}">
                <a16:creationId xmlns:a16="http://schemas.microsoft.com/office/drawing/2014/main" xmlns="" id="{23AA4744-76BF-43E4-861B-22017148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75" y="2424112"/>
            <a:ext cx="2260690" cy="28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12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66E911A-5137-4E4A-AE30-1E08CCBAC5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en-US" altLang="en-US" dirty="0"/>
              <a:t>2019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E8F8371A-115B-4A6D-9175-7EE0B461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4" t="-7828" r="3024" b="7828"/>
          <a:stretch>
            <a:fillRect/>
          </a:stretch>
        </p:blipFill>
        <p:spPr bwMode="auto">
          <a:xfrm>
            <a:off x="2837810" y="1039231"/>
            <a:ext cx="7530171" cy="581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971647-32C5-41A8-953C-A23BEA2F4A4E}"/>
              </a:ext>
            </a:extLst>
          </p:cNvPr>
          <p:cNvSpPr txBox="1"/>
          <p:nvPr/>
        </p:nvSpPr>
        <p:spPr>
          <a:xfrm>
            <a:off x="3733800" y="1447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B194C1-3F84-4E28-A6A6-31D6EA94BE7A}"/>
              </a:ext>
            </a:extLst>
          </p:cNvPr>
          <p:cNvSpPr txBox="1"/>
          <p:nvPr/>
        </p:nvSpPr>
        <p:spPr>
          <a:xfrm>
            <a:off x="3429000" y="1600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FD9DCD-89A9-4D41-B061-064FA3E89C66}"/>
              </a:ext>
            </a:extLst>
          </p:cNvPr>
          <p:cNvSpPr txBox="1"/>
          <p:nvPr/>
        </p:nvSpPr>
        <p:spPr>
          <a:xfrm>
            <a:off x="3867790" y="197528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26F79B-52D5-4A64-93BD-0B70C599A5B0}"/>
              </a:ext>
            </a:extLst>
          </p:cNvPr>
          <p:cNvSpPr txBox="1"/>
          <p:nvPr/>
        </p:nvSpPr>
        <p:spPr>
          <a:xfrm>
            <a:off x="3943990" y="126444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FEC8FF-8E60-411B-A180-9CAC992C779C}"/>
              </a:ext>
            </a:extLst>
          </p:cNvPr>
          <p:cNvSpPr/>
          <p:nvPr/>
        </p:nvSpPr>
        <p:spPr>
          <a:xfrm>
            <a:off x="2643809" y="8607287"/>
            <a:ext cx="66327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xmlns="" id="{67C4BF69-3FFE-4FF0-87CB-A707D51852F4}"/>
              </a:ext>
            </a:extLst>
          </p:cNvPr>
          <p:cNvSpPr/>
          <p:nvPr/>
        </p:nvSpPr>
        <p:spPr>
          <a:xfrm>
            <a:off x="2986548" y="1342103"/>
            <a:ext cx="7654413" cy="516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B955B-B016-4E2F-8375-00E228AF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  <p:pic>
        <p:nvPicPr>
          <p:cNvPr id="4" name="Picture 3" descr="A person wearing glasses&#10;&#10;Description automatically generated">
            <a:extLst>
              <a:ext uri="{FF2B5EF4-FFF2-40B4-BE49-F238E27FC236}">
                <a16:creationId xmlns:a16="http://schemas.microsoft.com/office/drawing/2014/main" xmlns="" id="{3BE3D94D-7B2E-4350-82AB-A2B7946A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163" y="1425676"/>
            <a:ext cx="3270404" cy="49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EC4CDB4-5C25-42CA-A51A-5F9F1A9A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421" y="2103984"/>
            <a:ext cx="8911687" cy="2650032"/>
          </a:xfrm>
        </p:spPr>
        <p:txBody>
          <a:bodyPr>
            <a:normAutofit fontScale="90000"/>
          </a:bodyPr>
          <a:lstStyle/>
          <a:p>
            <a:r>
              <a:rPr lang="en-US" dirty="0"/>
              <a:t>“Too be honest, I do not feel that I deserve to be in the company of so many of the transformative figures who’ve been honored by this prize.”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Barack Obama.  2009 Nobel Peace Prize Lecture.</a:t>
            </a:r>
          </a:p>
        </p:txBody>
      </p:sp>
    </p:spTree>
    <p:extLst>
      <p:ext uri="{BB962C8B-B14F-4D97-AF65-F5344CB8AC3E}">
        <p14:creationId xmlns:p14="http://schemas.microsoft.com/office/powerpoint/2010/main" val="366065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27F6E-3AB8-4A0D-A14B-D5D8B70C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1972   Dr. Bernard </a:t>
            </a:r>
            <a:r>
              <a:rPr lang="en-US" dirty="0" err="1"/>
              <a:t>Roizman</a:t>
            </a:r>
            <a:endParaRPr lang="en-US" dirty="0"/>
          </a:p>
        </p:txBody>
      </p:sp>
      <p:pic>
        <p:nvPicPr>
          <p:cNvPr id="1026" name="Picture 2" descr="Image result for Dr. Bernard Roizman">
            <a:extLst>
              <a:ext uri="{FF2B5EF4-FFF2-40B4-BE49-F238E27FC236}">
                <a16:creationId xmlns:a16="http://schemas.microsoft.com/office/drawing/2014/main" xmlns="" id="{310C82BC-1F74-4CC4-A607-90A82443C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02" y="1905000"/>
            <a:ext cx="3521768" cy="35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izman virology text">
            <a:extLst>
              <a:ext uri="{FF2B5EF4-FFF2-40B4-BE49-F238E27FC236}">
                <a16:creationId xmlns:a16="http://schemas.microsoft.com/office/drawing/2014/main" xmlns="" id="{1145C4ED-3126-4076-9237-497F41C0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44" y="2093018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1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E4C4-F18F-4672-A498-73B0300D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270" y="624110"/>
            <a:ext cx="10148553" cy="1280890"/>
          </a:xfrm>
        </p:spPr>
        <p:txBody>
          <a:bodyPr/>
          <a:lstStyle/>
          <a:p>
            <a:r>
              <a:rPr lang="en-US" dirty="0"/>
              <a:t>Dr. Kent Wilcox (Six degrees of Kevin Bacon)</a:t>
            </a:r>
          </a:p>
        </p:txBody>
      </p:sp>
      <p:pic>
        <p:nvPicPr>
          <p:cNvPr id="2050" name="Picture 2" descr="Image result for kent wilcox ph.d.">
            <a:extLst>
              <a:ext uri="{FF2B5EF4-FFF2-40B4-BE49-F238E27FC236}">
                <a16:creationId xmlns:a16="http://schemas.microsoft.com/office/drawing/2014/main" xmlns="" id="{97A6A9ED-BBC0-4D57-8127-54B7FEC0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04" y="1744013"/>
            <a:ext cx="4553755" cy="45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4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0B2BE-F9CE-4D36-A25B-C2D9BA3A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1983   Dr. B. Wesley Catlin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8BCDD6-F8F1-4F1E-9F66-BB228BC3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181" y="2514433"/>
            <a:ext cx="9085006" cy="263981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B. Wesley Catlin joined the department as Assistant Professor in 1950 and was promoted to Associate Professor in 1954. Catlin served as Acting Chairman of the department while Dr. </a:t>
            </a:r>
            <a:r>
              <a:rPr lang="en-US" dirty="0" err="1"/>
              <a:t>Kappus</a:t>
            </a:r>
            <a:r>
              <a:rPr lang="en-US" dirty="0"/>
              <a:t> was in San Salvador in 1960 and 1961. </a:t>
            </a:r>
          </a:p>
        </p:txBody>
      </p:sp>
      <p:pic>
        <p:nvPicPr>
          <p:cNvPr id="8194" name="Picture 2" descr="Image result for dr gerri hall">
            <a:extLst>
              <a:ext uri="{FF2B5EF4-FFF2-40B4-BE49-F238E27FC236}">
                <a16:creationId xmlns:a16="http://schemas.microsoft.com/office/drawing/2014/main" xmlns="" id="{5D945EBE-03F6-4DDB-B3DC-D66E5D39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40" y="16876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DDLER CAP - BLACK">
            <a:extLst>
              <a:ext uri="{FF2B5EF4-FFF2-40B4-BE49-F238E27FC236}">
                <a16:creationId xmlns:a16="http://schemas.microsoft.com/office/drawing/2014/main" xmlns="" id="{363AC5BD-C911-4EC0-AF94-D3BC427E4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87" y="5034349"/>
            <a:ext cx="1710814" cy="17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ondon fog raincoat">
            <a:extLst>
              <a:ext uri="{FF2B5EF4-FFF2-40B4-BE49-F238E27FC236}">
                <a16:creationId xmlns:a16="http://schemas.microsoft.com/office/drawing/2014/main" xmlns="" id="{AA43CD3B-52D5-49E0-902C-33DA3B4B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312" y="1388963"/>
            <a:ext cx="2104898" cy="26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ck satchel bag mens">
            <a:extLst>
              <a:ext uri="{FF2B5EF4-FFF2-40B4-BE49-F238E27FC236}">
                <a16:creationId xmlns:a16="http://schemas.microsoft.com/office/drawing/2014/main" xmlns="" id="{9CA8DC2C-B7B0-46D6-B708-9A9F64C6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87" y="5034349"/>
            <a:ext cx="1503131" cy="18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lark wallabees">
            <a:extLst>
              <a:ext uri="{FF2B5EF4-FFF2-40B4-BE49-F238E27FC236}">
                <a16:creationId xmlns:a16="http://schemas.microsoft.com/office/drawing/2014/main" xmlns="" id="{EEA469BC-C0EF-43DB-A80D-4CEED68A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51" y="1422215"/>
            <a:ext cx="2058650" cy="25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4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9770F-689C-4D80-B999-C172679F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1984    Dr. John W. Rippon</a:t>
            </a:r>
          </a:p>
        </p:txBody>
      </p:sp>
      <p:pic>
        <p:nvPicPr>
          <p:cNvPr id="3074" name="Picture 2" descr="John RIPPON Obituary">
            <a:extLst>
              <a:ext uri="{FF2B5EF4-FFF2-40B4-BE49-F238E27FC236}">
                <a16:creationId xmlns:a16="http://schemas.microsoft.com/office/drawing/2014/main" xmlns="" id="{1A1784C9-2D1C-4980-B931-DFC89944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27" y="1834749"/>
            <a:ext cx="3080880" cy="4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ippon mycology text">
            <a:extLst>
              <a:ext uri="{FF2B5EF4-FFF2-40B4-BE49-F238E27FC236}">
                <a16:creationId xmlns:a16="http://schemas.microsoft.com/office/drawing/2014/main" xmlns="" id="{C7A02F01-B72D-47D8-88C1-F471AA6D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1" y="1983067"/>
            <a:ext cx="2915133" cy="41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3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2DC9E-C179-40A3-88B7-6DC2A33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1988   Dr. Josephine A. Morello</a:t>
            </a:r>
          </a:p>
        </p:txBody>
      </p:sp>
      <p:pic>
        <p:nvPicPr>
          <p:cNvPr id="4098" name="Picture 2" descr="Image result for dr. josephine morello">
            <a:extLst>
              <a:ext uri="{FF2B5EF4-FFF2-40B4-BE49-F238E27FC236}">
                <a16:creationId xmlns:a16="http://schemas.microsoft.com/office/drawing/2014/main" xmlns="" id="{DC817EDC-C2D1-4AE8-8D15-1859F057C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00" y="1904999"/>
            <a:ext cx="2639677" cy="36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6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FC71D-375B-44FD-9A2E-9EE5277B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  Dr. Eileen Randall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F9603D5-314D-4F99-8F9A-EECD44EC4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40" y="1811628"/>
            <a:ext cx="272453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793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68792</TotalTime>
  <Words>233</Words>
  <Application>Microsoft Office PowerPoint</Application>
  <PresentationFormat>Custom</PresentationFormat>
  <Paragraphs>30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Wisp</vt:lpstr>
      <vt:lpstr>The Pasteur Award: Legends, Mentors, and Colleagues</vt:lpstr>
      <vt:lpstr>“Too be honest, I do not feel that I deserve to be in the company of so many of the transformative figures who’ve been honored by this prize.”</vt:lpstr>
      <vt:lpstr>“Too be honest, I do not feel that I deserve to be in the company of so many of the transformative figures who’ve been honored by this prize.”  Barack Obama.  2009 Nobel Peace Prize Lecture.</vt:lpstr>
      <vt:lpstr>1972   Dr. Bernard Roizman</vt:lpstr>
      <vt:lpstr>Dr. Kent Wilcox (Six degrees of Kevin Bacon)</vt:lpstr>
      <vt:lpstr>1983   Dr. B. Wesley Catlin</vt:lpstr>
      <vt:lpstr>1984    Dr. John W. Rippon</vt:lpstr>
      <vt:lpstr>1988   Dr. Josephine A. Morello</vt:lpstr>
      <vt:lpstr>1990  Dr. Eileen Randall</vt:lpstr>
      <vt:lpstr>1995   Dr. Elmer W. Koneman</vt:lpstr>
      <vt:lpstr>1998  Ms. Lynne Garcia</vt:lpstr>
      <vt:lpstr>2000   Dr. Ron Zabransky</vt:lpstr>
      <vt:lpstr>2003   Dr. John Washington</vt:lpstr>
      <vt:lpstr>2005  Dr. James Tiedge</vt:lpstr>
      <vt:lpstr>2007   Dr. Patrick R. Murray</vt:lpstr>
      <vt:lpstr>2008   Dr. Geraldine Hall</vt:lpstr>
      <vt:lpstr>2010    Dr. Paul Schreckenberger</vt:lpstr>
      <vt:lpstr>2012    Dr. Michael Miller</vt:lpstr>
      <vt:lpstr>2013    Dr. Roberta Carey</vt:lpstr>
      <vt:lpstr>2015        Dr. Fred Tenover</vt:lpstr>
      <vt:lpstr>2016    Dr. Richard (Tom) Thomson</vt:lpstr>
      <vt:lpstr>2017  Dr. Karen C. Carroll</vt:lpstr>
      <vt:lpstr>2018     Dr. Susan E. Sharp</vt:lpstr>
      <vt:lpstr>2019</vt:lpstr>
      <vt:lpstr>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Pasteur Award: Legends, Mentors, Colleagues</dc:title>
  <dc:creator>William Dunne</dc:creator>
  <cp:lastModifiedBy>Lindgren, Rebecca</cp:lastModifiedBy>
  <cp:revision>13</cp:revision>
  <dcterms:created xsi:type="dcterms:W3CDTF">2019-09-11T13:59:36Z</dcterms:created>
  <dcterms:modified xsi:type="dcterms:W3CDTF">2019-11-14T15:28:42Z</dcterms:modified>
</cp:coreProperties>
</file>