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44"/>
  </p:notesMasterIdLst>
  <p:sldIdLst>
    <p:sldId id="256" r:id="rId2"/>
    <p:sldId id="293" r:id="rId3"/>
    <p:sldId id="258" r:id="rId4"/>
    <p:sldId id="298" r:id="rId5"/>
    <p:sldId id="286" r:id="rId6"/>
    <p:sldId id="341" r:id="rId7"/>
    <p:sldId id="290" r:id="rId8"/>
    <p:sldId id="342" r:id="rId9"/>
    <p:sldId id="336" r:id="rId10"/>
    <p:sldId id="288" r:id="rId11"/>
    <p:sldId id="261" r:id="rId12"/>
    <p:sldId id="303" r:id="rId13"/>
    <p:sldId id="299" r:id="rId14"/>
    <p:sldId id="300" r:id="rId15"/>
    <p:sldId id="335" r:id="rId16"/>
    <p:sldId id="319" r:id="rId17"/>
    <p:sldId id="272" r:id="rId18"/>
    <p:sldId id="271" r:id="rId19"/>
    <p:sldId id="269" r:id="rId20"/>
    <p:sldId id="273" r:id="rId21"/>
    <p:sldId id="276" r:id="rId22"/>
    <p:sldId id="262" r:id="rId23"/>
    <p:sldId id="274" r:id="rId24"/>
    <p:sldId id="344" r:id="rId25"/>
    <p:sldId id="322" r:id="rId26"/>
    <p:sldId id="345" r:id="rId27"/>
    <p:sldId id="323" r:id="rId28"/>
    <p:sldId id="301" r:id="rId29"/>
    <p:sldId id="264" r:id="rId30"/>
    <p:sldId id="346" r:id="rId31"/>
    <p:sldId id="317" r:id="rId32"/>
    <p:sldId id="326" r:id="rId33"/>
    <p:sldId id="327" r:id="rId34"/>
    <p:sldId id="325" r:id="rId35"/>
    <p:sldId id="329" r:id="rId36"/>
    <p:sldId id="328" r:id="rId37"/>
    <p:sldId id="331" r:id="rId38"/>
    <p:sldId id="334" r:id="rId39"/>
    <p:sldId id="316" r:id="rId40"/>
    <p:sldId id="308" r:id="rId41"/>
    <p:sldId id="343" r:id="rId42"/>
    <p:sldId id="309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78" autoAdjust="0"/>
    <p:restoredTop sz="87467" autoAdjust="0"/>
  </p:normalViewPr>
  <p:slideViewPr>
    <p:cSldViewPr snapToGrid="0">
      <p:cViewPr varScale="1">
        <p:scale>
          <a:sx n="55" d="100"/>
          <a:sy n="55" d="100"/>
        </p:scale>
        <p:origin x="16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CB99F6-AAAE-4A6C-9D68-4B90CF282DA3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FC8EDB-AF78-410A-89E2-02E3B2B22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967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26B5E6-66F4-4FA1-8B13-31AA28F0903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4556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5518D-46C1-487F-8683-B63D6F14273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9844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5518D-46C1-487F-8683-B63D6F14273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6820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FC8EDB-AF78-410A-89E2-02E3B2B22AD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8381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FC8EDB-AF78-410A-89E2-02E3B2B22AD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982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FC8EDB-AF78-410A-89E2-02E3B2B22AD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4115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FC8EDB-AF78-410A-89E2-02E3B2B22AD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1138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BF41B-E658-4BC3-A990-073E6CA2EF5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5780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Spanish study showed that compared to B-D-glucan and Candida albicans germ tube antibodies, patients with T2Candida assay did poorly.  Continued positivity by T2 occurred in patients with worse outcomes.  T2 could be used as a prognostic indicator for those developing complicated candida infections.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FC8EDB-AF78-410A-89E2-02E3B2B22AD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4940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FC8EDB-AF78-410A-89E2-02E3B2B22AD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5721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FC8EDB-AF78-410A-89E2-02E3B2B22AD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6816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direct from blood and rapid AST images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BF41B-E658-4BC3-A990-073E6CA2EF5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8418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FC8EDB-AF78-410A-89E2-02E3B2B22AD3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2810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FC8EDB-AF78-410A-89E2-02E3B2B22AD3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7957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FC8EDB-AF78-410A-89E2-02E3B2B22AD3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73162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FC8EDB-AF78-410A-89E2-02E3B2B22AD3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33008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Meta-analysis of available data</a:t>
            </a:r>
          </a:p>
          <a:p>
            <a:r>
              <a:rPr lang="en-US" dirty="0"/>
              <a:t>Lacking data for comparison due to what is available in the literature; caution as data is based on few studies</a:t>
            </a:r>
          </a:p>
          <a:p>
            <a:r>
              <a:rPr lang="en-US" dirty="0"/>
              <a:t>Newer methods are not represented</a:t>
            </a:r>
          </a:p>
          <a:p>
            <a:r>
              <a:rPr lang="en-US" dirty="0"/>
              <a:t>Red = cost-effective strategies</a:t>
            </a:r>
          </a:p>
          <a:p>
            <a:r>
              <a:rPr lang="en-US" dirty="0"/>
              <a:t>QALY=quality of life years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FC8EDB-AF78-410A-89E2-02E3B2B22AD3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66933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need to justify cost to ourselves and hospital administration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5518D-46C1-487F-8683-B63D6F142739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1486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FC8EDB-AF78-410A-89E2-02E3B2B22AD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4519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need to justify cost to ourselves and hospital administration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5518D-46C1-487F-8683-B63D6F14273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2716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need to justify cost to ourselves and hospital administration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5518D-46C1-487F-8683-B63D6F14273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0312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need to justify cost to ourselves and hospital administration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5518D-46C1-487F-8683-B63D6F14273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5252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need to justify cost to ourselves and hospital administration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5518D-46C1-487F-8683-B63D6F14273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5740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FC8EDB-AF78-410A-89E2-02E3B2B22AD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2950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Separated by potential impact</a:t>
            </a:r>
          </a:p>
          <a:p>
            <a:pPr lvl="1"/>
            <a:r>
              <a:rPr lang="en-US" dirty="0"/>
              <a:t>All blood cultures</a:t>
            </a:r>
          </a:p>
          <a:p>
            <a:pPr lvl="1"/>
            <a:r>
              <a:rPr lang="en-US" i="1" dirty="0"/>
              <a:t>Staphylococcus aureus</a:t>
            </a:r>
            <a:endParaRPr lang="en-US" dirty="0"/>
          </a:p>
          <a:p>
            <a:pPr lvl="1"/>
            <a:r>
              <a:rPr lang="en-US" dirty="0"/>
              <a:t>Enterococci</a:t>
            </a:r>
          </a:p>
          <a:p>
            <a:pPr lvl="1"/>
            <a:r>
              <a:rPr lang="en-US" dirty="0"/>
              <a:t>Multi-drug resistant Gram-negative bacteria</a:t>
            </a:r>
          </a:p>
          <a:p>
            <a:pPr lvl="1"/>
            <a:r>
              <a:rPr lang="en-US" dirty="0"/>
              <a:t>Yeast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FC8EDB-AF78-410A-89E2-02E3B2B22AD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7418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0F6CB-064B-4060-A4B1-2134551882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431A56-45B6-4B61-A191-3873FEB312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C0DB9D-5563-48DE-B271-F687B51F0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1C4A8-026E-4FA5-B6D0-2B5C774AB1FE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BF0728-5071-4534-8E0D-A2400AA46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4F7BBB-0241-4577-B963-37F1F832E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D5770-05AB-4118-BCBB-42D675B27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164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8A79FB-FB5E-4E61-B5A8-3F5E508FE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A486DE-6C9A-4E12-B501-683B0CC89B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361155-244C-467C-84D7-6D7DD5C26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1C4A8-026E-4FA5-B6D0-2B5C774AB1FE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D87E2F-9C50-4E73-BC87-6C16BDC10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643225-FD0D-4C0D-9961-35CB1A47F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D5770-05AB-4118-BCBB-42D675B27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324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CA83FDB-1A79-41C2-9C88-7EEAA5B8DB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41D14F-01DD-4688-9965-6ED6309681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CFBC06-CE76-4DEC-9AE6-671ED2FBB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1C4A8-026E-4FA5-B6D0-2B5C774AB1FE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8D273C-6925-4162-A29B-D8D159621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A104E5-45EE-4876-A5C9-18C9C2A4F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D5770-05AB-4118-BCBB-42D675B27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605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A6BFAF-FAF6-42C9-8CD7-012FBACE0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A9F1A6-1B15-4F70-95B4-088A1BE4FE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6A0F04-6423-4AD6-9F57-90064DB7A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036B1A34-F231-194B-8DA2-4D04B7B44054}" type="datetimeFigureOut">
              <a:rPr lang="en-US" smtClean="0">
                <a:solidFill>
                  <a:prstClr val="black"/>
                </a:solidFill>
              </a:rPr>
              <a:pPr defTabSz="457200"/>
              <a:t>11/11/2019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C24198-75EA-46A8-B039-E27DE44F2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4F687D-B3C6-4D09-A10B-9A066E561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9DAC1A4A-E538-AD41-B910-5233FC5C54E4}" type="slidenum">
              <a:rPr lang="en-US" smtClean="0">
                <a:solidFill>
                  <a:prstClr val="black"/>
                </a:solidFill>
              </a:rPr>
              <a:pPr defTabSz="4572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966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C3B6E-B1CF-47FB-B8A3-65729AEF4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39C529-0032-4FC8-8860-3478D95329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1E3C68-5136-4E2D-96DF-1F61BAAE2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1C4A8-026E-4FA5-B6D0-2B5C774AB1FE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C04718-5B9B-4B2F-8F06-991E92F40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D8A891-454B-4E3F-978C-C107E19E9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D5770-05AB-4118-BCBB-42D675B27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25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409F7D-8B17-4428-9A03-09E1D1C9B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8BE12A-F2D5-48D4-AA8A-D865A9ACAB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DBAD18-7C18-4665-96B2-127D0EBE3F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EC1633-E706-4493-B873-9C20E0792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1C4A8-026E-4FA5-B6D0-2B5C774AB1FE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EC7E31-2873-4C08-BAFC-1BC7AA3C3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92C902-6A26-4F3B-8546-AF62D5893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D5770-05AB-4118-BCBB-42D675B27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807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4A3742-6280-471F-92D2-3CF0D885B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6E6D15-A216-41CB-99F5-1253032789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D22B3E-1815-41B8-8F4B-6CD6E533D0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AE2F38-64AB-4C00-9EC5-E06ED7CE23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5B9366-77C5-4C7B-ABED-5A776148BD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CA5E748-88C2-4113-A096-2471E3C549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1C4A8-026E-4FA5-B6D0-2B5C774AB1FE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C2840F8-2498-425C-A789-B2A74A310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9A7722-66EB-4F1F-9D31-6E0AF6ACD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D5770-05AB-4118-BCBB-42D675B27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772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78FF2-F7F0-4B99-8C12-32A46191E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358F42-5D82-4025-B930-EABA5335A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1C4A8-026E-4FA5-B6D0-2B5C774AB1FE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95C83B-D554-4395-A394-49EFE9D57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E6E8EF-5CE3-408B-AF9E-4EE632C2D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D5770-05AB-4118-BCBB-42D675B27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797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6FC28E-39E1-41E9-9026-044BDFD16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1C4A8-026E-4FA5-B6D0-2B5C774AB1FE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1472F20-3549-4AD4-BF3F-1CF935121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0EACEC-F4A9-4A4A-8AB0-5D3DD06FA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D5770-05AB-4118-BCBB-42D675B27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652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9BB57-A271-4D2A-8937-78B80E04C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C32DF3-E9D1-4167-94A6-F55E302E40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DFFC3B-82C7-4DA4-A234-02C9C53755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6792A6-4468-4840-A7E6-54D51CD64D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1C4A8-026E-4FA5-B6D0-2B5C774AB1FE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E397C6-787C-4742-B4C1-574767F64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10F81D-8102-45C6-AA43-6A344CD49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D5770-05AB-4118-BCBB-42D675B27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804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F27E27-C83A-44C0-9226-E5D7051DC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8A528D-2B7E-4B74-81E0-3F4E9E9A06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F0EBCC-848D-4688-8E75-01D35BBDF9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3E6772-95E4-46A5-85CB-D3E90749F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1C4A8-026E-4FA5-B6D0-2B5C774AB1FE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D78836-CCA2-4FEC-AE8C-F89D54ED3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EBEF06-DFDD-4138-83D1-A3CD67439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D5770-05AB-4118-BCBB-42D675B27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941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B8723B1-94EC-40FE-9DF6-1BECFB5AB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AD1824-F5A3-4AC2-B3CD-CBCB94CCAA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AAC51F-2274-454E-8E59-32847355A8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780A01-3736-45AB-B207-7C51E81051C4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80BF8F-E371-401A-A57B-85B4BE7716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99537B-AFD7-4CFD-8B6A-5DAB689053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8BA79F-A798-4DBD-9245-91FE410A2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831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Relationship Id="rId9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0495" y="1122362"/>
            <a:ext cx="10531011" cy="2151289"/>
          </a:xfrm>
        </p:spPr>
        <p:txBody>
          <a:bodyPr>
            <a:noAutofit/>
          </a:bodyPr>
          <a:lstStyle/>
          <a:p>
            <a:r>
              <a:rPr lang="en-US" sz="4000" b="1" dirty="0"/>
              <a:t>Is Faster Actually Better?</a:t>
            </a:r>
            <a:br>
              <a:rPr lang="en-US" sz="4000" b="1" dirty="0"/>
            </a:br>
            <a:r>
              <a:rPr lang="en-US" sz="4000" b="1" dirty="0"/>
              <a:t>The Role of Rapid Blood Culture Diagnostics in Patient Outcomes and Cost-effective Patient Care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2960" y="4164833"/>
            <a:ext cx="10146081" cy="1570801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 sz="2600" b="1" dirty="0">
                <a:cs typeface="Calibri"/>
              </a:rPr>
              <a:t>Erin McElvania, Ph.D. D(ABMM)</a:t>
            </a:r>
          </a:p>
          <a:p>
            <a:r>
              <a:rPr lang="en-US" dirty="0">
                <a:cs typeface="Calibri"/>
              </a:rPr>
              <a:t>Director of Clinical Microbiology, NorthShore University Health System</a:t>
            </a:r>
          </a:p>
          <a:p>
            <a:r>
              <a:rPr lang="en-US" dirty="0">
                <a:cs typeface="Calibri"/>
              </a:rPr>
              <a:t>Clinical Assistant Professor of Pathology, </a:t>
            </a:r>
          </a:p>
          <a:p>
            <a:r>
              <a:rPr lang="en-US" dirty="0">
                <a:cs typeface="Calibri"/>
              </a:rPr>
              <a:t>University of Chicago, Pritzker School of Medicine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4B9FB31-2AEA-4FE6-9C8D-070EBD8BC3B1}"/>
              </a:ext>
            </a:extLst>
          </p:cNvPr>
          <p:cNvCxnSpPr/>
          <p:nvPr/>
        </p:nvCxnSpPr>
        <p:spPr>
          <a:xfrm>
            <a:off x="830495" y="3664162"/>
            <a:ext cx="1053101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0494" y="274637"/>
            <a:ext cx="10531010" cy="1477043"/>
          </a:xfrm>
        </p:spPr>
        <p:txBody>
          <a:bodyPr>
            <a:normAutofit/>
          </a:bodyPr>
          <a:lstStyle/>
          <a:p>
            <a:r>
              <a:rPr lang="en-US" dirty="0"/>
              <a:t>Antibiotic Usage…Room for Improvement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16941"/>
            <a:ext cx="10972800" cy="4209224"/>
          </a:xfrm>
        </p:spPr>
        <p:txBody>
          <a:bodyPr>
            <a:normAutofit/>
          </a:bodyPr>
          <a:lstStyle/>
          <a:p>
            <a:r>
              <a:rPr lang="en-US" dirty="0"/>
              <a:t>30-50% of antibiotics prescribed in hospitals are unnecessary or inappropriate</a:t>
            </a:r>
          </a:p>
          <a:p>
            <a:pPr lvl="1"/>
            <a:r>
              <a:rPr lang="en-US" dirty="0"/>
              <a:t>Unnecessary side effects</a:t>
            </a:r>
          </a:p>
          <a:p>
            <a:pPr lvl="1"/>
            <a:r>
              <a:rPr lang="en-US" dirty="0"/>
              <a:t>Development of antibiotic-resistant bacteria</a:t>
            </a:r>
          </a:p>
          <a:p>
            <a:pPr lvl="1"/>
            <a:r>
              <a:rPr lang="en-US" dirty="0"/>
              <a:t>Risk for </a:t>
            </a:r>
            <a:r>
              <a:rPr lang="en-US" i="1" dirty="0"/>
              <a:t>Clostridium difficile</a:t>
            </a:r>
            <a:r>
              <a:rPr lang="en-US" dirty="0"/>
              <a:t> infection</a:t>
            </a:r>
          </a:p>
          <a:p>
            <a:pPr lvl="1"/>
            <a:endParaRPr lang="en-US" dirty="0"/>
          </a:p>
          <a:p>
            <a:r>
              <a:rPr lang="en-US" dirty="0"/>
              <a:t>Big opportunity to use RDTs to rapidly optimize antimicrobial therapy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3D6CCE-0E6D-4E18-8254-9E084FFD30C9}"/>
              </a:ext>
            </a:extLst>
          </p:cNvPr>
          <p:cNvSpPr txBox="1"/>
          <p:nvPr/>
        </p:nvSpPr>
        <p:spPr>
          <a:xfrm>
            <a:off x="7468475" y="6488668"/>
            <a:ext cx="48494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Centers for Disease Control and Prevention, 2019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A85E341-DE3F-4EFC-B041-35724D50A650}"/>
              </a:ext>
            </a:extLst>
          </p:cNvPr>
          <p:cNvCxnSpPr/>
          <p:nvPr/>
        </p:nvCxnSpPr>
        <p:spPr>
          <a:xfrm>
            <a:off x="830495" y="1376737"/>
            <a:ext cx="1053101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83393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C03F0-6B12-41CF-9C91-120F30F32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493" y="274637"/>
            <a:ext cx="6378381" cy="1443973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Outcome Studies for RDTs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A2D0B4-1A62-4303-B1DA-67C32665B8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56391"/>
            <a:ext cx="10515600" cy="422057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The ultimate determination of success for any test is its effect on patient outcomes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In the absence of outcome studies, we infer “improved clinical outcomes” including…</a:t>
            </a:r>
          </a:p>
          <a:p>
            <a:pPr lvl="2" indent="-457200">
              <a:buFont typeface="Wingdings" panose="05000000000000000000" pitchFamily="2" charset="2"/>
              <a:buChar char="Ø"/>
            </a:pPr>
            <a:r>
              <a:rPr lang="en-US" sz="3000" dirty="0"/>
              <a:t>Decreased time to effective antimicrobial therapy</a:t>
            </a:r>
          </a:p>
          <a:p>
            <a:pPr lvl="2" indent="-457200">
              <a:buFont typeface="Wingdings" panose="05000000000000000000" pitchFamily="2" charset="2"/>
              <a:buChar char="Ø"/>
            </a:pPr>
            <a:r>
              <a:rPr lang="en-US" sz="3000" dirty="0"/>
              <a:t>Reduced hospital length of stay (LOS)</a:t>
            </a:r>
          </a:p>
          <a:p>
            <a:pPr lvl="2" indent="-457200">
              <a:buFont typeface="Wingdings" panose="05000000000000000000" pitchFamily="2" charset="2"/>
              <a:buChar char="Ø"/>
            </a:pPr>
            <a:r>
              <a:rPr lang="en-US" sz="3000" dirty="0"/>
              <a:t>Reduced intensive care unit (ICU) LOS</a:t>
            </a:r>
          </a:p>
          <a:p>
            <a:pPr lvl="2" indent="-457200">
              <a:buFont typeface="Wingdings" panose="05000000000000000000" pitchFamily="2" charset="2"/>
              <a:buChar char="Ø"/>
            </a:pPr>
            <a:r>
              <a:rPr lang="en-US" sz="3000" dirty="0"/>
              <a:t>Decreased patient mortality</a:t>
            </a:r>
          </a:p>
          <a:p>
            <a:pPr lvl="2" indent="-457200">
              <a:buFont typeface="Wingdings" panose="05000000000000000000" pitchFamily="2" charset="2"/>
              <a:buChar char="Ø"/>
            </a:pPr>
            <a:r>
              <a:rPr lang="en-US" sz="3000" dirty="0"/>
              <a:t>Reduced hospital costs</a:t>
            </a:r>
          </a:p>
          <a:p>
            <a:pPr lvl="1"/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31BF970-0255-485E-B8C4-1C0351CC7751}"/>
              </a:ext>
            </a:extLst>
          </p:cNvPr>
          <p:cNvCxnSpPr/>
          <p:nvPr/>
        </p:nvCxnSpPr>
        <p:spPr>
          <a:xfrm>
            <a:off x="830495" y="1376737"/>
            <a:ext cx="1053101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6289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1C0F6-D54C-45B5-95B3-067FEDA01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493" y="274637"/>
            <a:ext cx="10531011" cy="1443989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Outcome Studies for Blood Culture RDTs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CDA595-1E10-46CE-8D30-11E7CCC329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935126"/>
            <a:ext cx="10972800" cy="41910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Most studies focus on positive blood cultures</a:t>
            </a:r>
          </a:p>
          <a:p>
            <a:pPr lvl="1"/>
            <a:endParaRPr lang="en-US" dirty="0"/>
          </a:p>
          <a:p>
            <a:pPr marL="914400" lvl="1" indent="-514350">
              <a:buFont typeface="+mj-lt"/>
              <a:buAutoNum type="arabicPeriod"/>
            </a:pPr>
            <a:r>
              <a:rPr lang="en-US" dirty="0"/>
              <a:t>Organism identification and resistance determinants direct from </a:t>
            </a:r>
            <a:r>
              <a:rPr lang="en-US" u="sng" dirty="0"/>
              <a:t>positive blood culture broth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/>
              <a:t>Organism identification </a:t>
            </a:r>
            <a:r>
              <a:rPr lang="en-US" u="sng" dirty="0"/>
              <a:t>directly from blood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/>
              <a:t>Organism identification and </a:t>
            </a:r>
            <a:r>
              <a:rPr lang="en-US" u="sng" dirty="0"/>
              <a:t>rapid susceptibility testing </a:t>
            </a:r>
            <a:r>
              <a:rPr lang="en-US" dirty="0"/>
              <a:t>from positive blood culture broth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r>
              <a:rPr lang="en-US" dirty="0"/>
              <a:t>Studies look at all positive blood cultures or particular subsets of organisms</a:t>
            </a:r>
          </a:p>
          <a:p>
            <a:pPr marL="0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3FEBCC9-3DA2-4D1F-8E98-958BACD2EB27}"/>
              </a:ext>
            </a:extLst>
          </p:cNvPr>
          <p:cNvCxnSpPr/>
          <p:nvPr/>
        </p:nvCxnSpPr>
        <p:spPr>
          <a:xfrm>
            <a:off x="830495" y="1376737"/>
            <a:ext cx="1053101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04264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/>
              <a:t>Outcome Study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1320" y="1676715"/>
            <a:ext cx="10393159" cy="12192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Retrospective vs. Prospective Data Collection (Quasi-experimental)</a:t>
            </a:r>
          </a:p>
        </p:txBody>
      </p:sp>
      <p:sp>
        <p:nvSpPr>
          <p:cNvPr id="5" name="Right Arrow 4"/>
          <p:cNvSpPr/>
          <p:nvPr/>
        </p:nvSpPr>
        <p:spPr>
          <a:xfrm>
            <a:off x="937520" y="2586832"/>
            <a:ext cx="3893647" cy="762000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4853911" y="2594020"/>
            <a:ext cx="1514196" cy="762000"/>
          </a:xfrm>
          <a:prstGeom prst="rightArrow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6390788" y="2594020"/>
            <a:ext cx="3893647" cy="762000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480699" y="3400205"/>
            <a:ext cx="22606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Implementation </a:t>
            </a:r>
          </a:p>
          <a:p>
            <a:pPr algn="ctr"/>
            <a:r>
              <a:rPr lang="en-US" sz="2400" dirty="0"/>
              <a:t>of RDT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81869" y="3385737"/>
            <a:ext cx="336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Historical Testing Method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15825" y="3354644"/>
            <a:ext cx="27022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RDT Testing Method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609600" y="5092995"/>
            <a:ext cx="10972800" cy="1511575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00" u="sng" dirty="0"/>
              <a:t>Challenges </a:t>
            </a:r>
          </a:p>
          <a:p>
            <a:r>
              <a:rPr lang="en-US" sz="2600" dirty="0"/>
              <a:t>Does not account for changes in the patient population, infectious disease rates, or other changes in the hospital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F6277AE-CD67-4EFC-9F9E-CA7841C4FD3E}"/>
              </a:ext>
            </a:extLst>
          </p:cNvPr>
          <p:cNvSpPr txBox="1"/>
          <p:nvPr/>
        </p:nvSpPr>
        <p:spPr>
          <a:xfrm>
            <a:off x="3509143" y="4096366"/>
            <a:ext cx="42037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[+/- Antimicrobial Stewardship]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A4D0C69-CB79-4C66-84F5-FCDD0E73822A}"/>
              </a:ext>
            </a:extLst>
          </p:cNvPr>
          <p:cNvCxnSpPr/>
          <p:nvPr/>
        </p:nvCxnSpPr>
        <p:spPr>
          <a:xfrm>
            <a:off x="830495" y="1376737"/>
            <a:ext cx="1053101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849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/>
              <a:t>Outcome Study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3027" y="1631022"/>
            <a:ext cx="7154353" cy="6096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Randomized Control Study</a:t>
            </a:r>
          </a:p>
        </p:txBody>
      </p:sp>
      <p:sp>
        <p:nvSpPr>
          <p:cNvPr id="5" name="Right Arrow 4"/>
          <p:cNvSpPr/>
          <p:nvPr/>
        </p:nvSpPr>
        <p:spPr>
          <a:xfrm rot="5400000">
            <a:off x="1701231" y="2869670"/>
            <a:ext cx="1713579" cy="762000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5400000">
            <a:off x="5125730" y="2869672"/>
            <a:ext cx="1713579" cy="762000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76246" y="4168372"/>
            <a:ext cx="336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Historical Testing Method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571268" y="4162210"/>
            <a:ext cx="28225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RDT Testing Methods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609601" y="5226978"/>
            <a:ext cx="10972800" cy="1471534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00" u="sng" dirty="0"/>
              <a:t>Challenges</a:t>
            </a:r>
          </a:p>
          <a:p>
            <a:r>
              <a:rPr lang="en-US" sz="2600" dirty="0"/>
              <a:t>Requires enormous resources to randomize and follow patients in real time</a:t>
            </a:r>
          </a:p>
          <a:p>
            <a:r>
              <a:rPr lang="en-US" sz="2600" dirty="0"/>
              <a:t>Regulatory approval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972545-C3BF-4C85-990A-2B2A73C8F25B}"/>
              </a:ext>
            </a:extLst>
          </p:cNvPr>
          <p:cNvSpPr txBox="1"/>
          <p:nvPr/>
        </p:nvSpPr>
        <p:spPr>
          <a:xfrm>
            <a:off x="7188715" y="3048493"/>
            <a:ext cx="41436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[+/- Antimicrobial Stewardship]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E21ED37-8EDE-4624-81DE-41DADF6B0064}"/>
              </a:ext>
            </a:extLst>
          </p:cNvPr>
          <p:cNvCxnSpPr/>
          <p:nvPr/>
        </p:nvCxnSpPr>
        <p:spPr>
          <a:xfrm>
            <a:off x="830495" y="1376737"/>
            <a:ext cx="1053101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3975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C2E1B-EECB-4BEC-BC97-63593D7D1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Impact of Blood Culture RDTs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C077D8-7EF0-48BD-99BB-34CAFCEADF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Previous studies have shown RDTs:</a:t>
            </a:r>
          </a:p>
          <a:p>
            <a:pPr lvl="1"/>
            <a:r>
              <a:rPr lang="en-US" dirty="0"/>
              <a:t>Accurately identify bacteria and predict susceptibility results</a:t>
            </a:r>
          </a:p>
          <a:p>
            <a:pPr lvl="1"/>
            <a:r>
              <a:rPr lang="en-US" dirty="0"/>
              <a:t>Reduce time to reporting organism identification and susceptibility results</a:t>
            </a:r>
          </a:p>
          <a:p>
            <a:pPr lvl="1"/>
            <a:r>
              <a:rPr lang="en-US" dirty="0"/>
              <a:t>Provide opportunities to escalate and de-escalate antimicrobial therapy more quickly</a:t>
            </a:r>
          </a:p>
          <a:p>
            <a:endParaRPr lang="en-US" dirty="0"/>
          </a:p>
          <a:p>
            <a:r>
              <a:rPr lang="en-US" dirty="0"/>
              <a:t>Focus on real clinical outcome measures:</a:t>
            </a:r>
          </a:p>
          <a:p>
            <a:pPr lvl="1"/>
            <a:r>
              <a:rPr lang="en-US" dirty="0"/>
              <a:t>Time in the intensive care unit (ICU)</a:t>
            </a:r>
          </a:p>
          <a:p>
            <a:pPr lvl="1"/>
            <a:r>
              <a:rPr lang="en-US" dirty="0"/>
              <a:t>Hospital length of stay (LOS)</a:t>
            </a:r>
          </a:p>
          <a:p>
            <a:pPr lvl="1"/>
            <a:r>
              <a:rPr lang="en-US" dirty="0"/>
              <a:t>Patient mortality</a:t>
            </a:r>
          </a:p>
          <a:p>
            <a:pPr lvl="1"/>
            <a:r>
              <a:rPr lang="en-US" dirty="0"/>
              <a:t>Cost of hospital stay</a:t>
            </a:r>
          </a:p>
          <a:p>
            <a:pPr lvl="1"/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061F2F3-B82A-47CC-BB43-CCAE60DBE3D4}"/>
              </a:ext>
            </a:extLst>
          </p:cNvPr>
          <p:cNvCxnSpPr/>
          <p:nvPr/>
        </p:nvCxnSpPr>
        <p:spPr>
          <a:xfrm>
            <a:off x="830495" y="1376737"/>
            <a:ext cx="1053101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2960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BBB2F6C-7B2A-48F8-A0C1-F4874F88AB6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br>
              <a:rPr lang="en-US" sz="4800" u="sng" dirty="0"/>
            </a:br>
            <a:endParaRPr lang="en-US" sz="4800" dirty="0"/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D1E36DAF-6B31-4079-AF6F-D67D611357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0494" y="3922004"/>
            <a:ext cx="9837506" cy="1335795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Impact of organism identification and resistance determinants </a:t>
            </a:r>
            <a:r>
              <a:rPr lang="en-US" sz="3600" u="sng" dirty="0"/>
              <a:t>from positive blood culture broth</a:t>
            </a:r>
            <a:endParaRPr lang="en-US" sz="360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7D7389E-B075-42F7-95B3-E36F7B9EC0E3}"/>
              </a:ext>
            </a:extLst>
          </p:cNvPr>
          <p:cNvCxnSpPr/>
          <p:nvPr/>
        </p:nvCxnSpPr>
        <p:spPr>
          <a:xfrm>
            <a:off x="830495" y="3664162"/>
            <a:ext cx="1053101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33782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F0986-3C73-4529-A350-00EA68AFB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Candida Detection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AAADD9-7BC9-4464-ACAD-719547F275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8204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/>
              <a:t>PNA FISH (</a:t>
            </a:r>
            <a:r>
              <a:rPr lang="en-US" sz="3200" dirty="0" err="1"/>
              <a:t>AdvanDx</a:t>
            </a:r>
            <a:r>
              <a:rPr lang="en-US" sz="3200" dirty="0"/>
              <a:t>) + </a:t>
            </a:r>
            <a:endParaRPr lang="en-US" dirty="0"/>
          </a:p>
          <a:p>
            <a:pPr marL="0" indent="0">
              <a:buNone/>
            </a:pPr>
            <a:r>
              <a:rPr lang="en-US" sz="3200" dirty="0"/>
              <a:t>     Antimicrobial Stewardship Program (ASP)</a:t>
            </a:r>
          </a:p>
          <a:p>
            <a:pPr lvl="1"/>
            <a:endParaRPr lang="en-US" sz="2800" dirty="0"/>
          </a:p>
          <a:p>
            <a:pPr lvl="1"/>
            <a:endParaRPr lang="en-US" sz="2800" dirty="0"/>
          </a:p>
          <a:p>
            <a:pPr lvl="1"/>
            <a:endParaRPr lang="en-US" sz="2800" dirty="0"/>
          </a:p>
          <a:p>
            <a:pPr lvl="1"/>
            <a:endParaRPr lang="en-US" sz="2800" dirty="0"/>
          </a:p>
          <a:p>
            <a:pPr lvl="1"/>
            <a:endParaRPr lang="en-US" sz="2800" dirty="0"/>
          </a:p>
          <a:p>
            <a:pPr lvl="1"/>
            <a:endParaRPr lang="en-US" sz="4000" dirty="0"/>
          </a:p>
          <a:p>
            <a:pPr lvl="1"/>
            <a:endParaRPr lang="en-US" sz="4000" dirty="0"/>
          </a:p>
          <a:p>
            <a:pPr lvl="1"/>
            <a:r>
              <a:rPr lang="en-US" sz="2800" dirty="0"/>
              <a:t>Overall hospital costs decreased by $1,729 per patient</a:t>
            </a:r>
          </a:p>
          <a:p>
            <a:pPr lvl="1"/>
            <a:endParaRPr lang="en-US" sz="2800" dirty="0"/>
          </a:p>
          <a:p>
            <a:endParaRPr lang="en-US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889042-AFCC-46B6-A28E-D0C518F76B4B}"/>
              </a:ext>
            </a:extLst>
          </p:cNvPr>
          <p:cNvSpPr txBox="1"/>
          <p:nvPr/>
        </p:nvSpPr>
        <p:spPr>
          <a:xfrm>
            <a:off x="6858000" y="6478394"/>
            <a:ext cx="51730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/>
              <a:t>Forrest et al. 2006. J </a:t>
            </a:r>
            <a:r>
              <a:rPr lang="en-US" sz="2000" dirty="0" err="1"/>
              <a:t>Clin</a:t>
            </a:r>
            <a:r>
              <a:rPr lang="en-US" sz="2000" dirty="0"/>
              <a:t> </a:t>
            </a:r>
            <a:r>
              <a:rPr lang="en-US" sz="2000" dirty="0" err="1"/>
              <a:t>Microbiol</a:t>
            </a:r>
            <a:r>
              <a:rPr lang="en-US" sz="2000" dirty="0"/>
              <a:t> 44:3381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52A78BF-6145-425C-80AA-7F1F335EE0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0906" y="2636737"/>
            <a:ext cx="2629644" cy="2622557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59DF807-73D3-444D-AEC2-85969C320940}"/>
              </a:ext>
            </a:extLst>
          </p:cNvPr>
          <p:cNvSpPr txBox="1"/>
          <p:nvPr/>
        </p:nvSpPr>
        <p:spPr>
          <a:xfrm>
            <a:off x="5047456" y="2988530"/>
            <a:ext cx="5711628" cy="1200329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/>
              <a:t>GREEN</a:t>
            </a:r>
            <a:r>
              <a:rPr lang="en-US" sz="2400" i="1" dirty="0"/>
              <a:t>=Candida </a:t>
            </a:r>
            <a:r>
              <a:rPr lang="en-US" sz="2400" i="1" dirty="0" err="1"/>
              <a:t>albicans</a:t>
            </a:r>
            <a:r>
              <a:rPr lang="en-US" sz="2400" dirty="0"/>
              <a:t> and </a:t>
            </a:r>
            <a:r>
              <a:rPr lang="en-US" sz="2400" i="1" dirty="0"/>
              <a:t>C. </a:t>
            </a:r>
            <a:r>
              <a:rPr lang="en-US" sz="2400" i="1" dirty="0" err="1"/>
              <a:t>parapsilosis</a:t>
            </a:r>
            <a:endParaRPr lang="en-US" sz="2400" dirty="0"/>
          </a:p>
          <a:p>
            <a:r>
              <a:rPr lang="en-US" sz="2400" b="1" dirty="0"/>
              <a:t>YELLOW</a:t>
            </a:r>
            <a:r>
              <a:rPr lang="en-US" sz="2400" dirty="0"/>
              <a:t>=</a:t>
            </a:r>
            <a:r>
              <a:rPr lang="en-US" sz="2400" i="1" dirty="0"/>
              <a:t>C. </a:t>
            </a:r>
            <a:r>
              <a:rPr lang="en-US" sz="2400" i="1" dirty="0" err="1"/>
              <a:t>tropicalis</a:t>
            </a:r>
            <a:endParaRPr lang="en-US" sz="2400" i="1" dirty="0"/>
          </a:p>
          <a:p>
            <a:r>
              <a:rPr lang="en-US" sz="2400" b="1" dirty="0"/>
              <a:t>RED</a:t>
            </a:r>
            <a:r>
              <a:rPr lang="en-US" sz="2400" dirty="0"/>
              <a:t>=</a:t>
            </a:r>
            <a:r>
              <a:rPr lang="en-US" sz="2400" i="1" dirty="0"/>
              <a:t>C. </a:t>
            </a:r>
            <a:r>
              <a:rPr lang="en-US" sz="2400" i="1" dirty="0" err="1"/>
              <a:t>glabrata</a:t>
            </a:r>
            <a:r>
              <a:rPr lang="en-US" sz="2400" dirty="0"/>
              <a:t> and </a:t>
            </a:r>
            <a:r>
              <a:rPr lang="en-US" sz="2400" i="1" dirty="0"/>
              <a:t>C. </a:t>
            </a:r>
            <a:r>
              <a:rPr lang="en-US" sz="2400" i="1" dirty="0" err="1"/>
              <a:t>krusei</a:t>
            </a:r>
            <a:r>
              <a:rPr lang="en-US" sz="2400" dirty="0"/>
              <a:t> 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C3B7089-5EBE-49FD-A270-DCE7BCD22C3F}"/>
              </a:ext>
            </a:extLst>
          </p:cNvPr>
          <p:cNvCxnSpPr/>
          <p:nvPr/>
        </p:nvCxnSpPr>
        <p:spPr>
          <a:xfrm>
            <a:off x="830495" y="1376737"/>
            <a:ext cx="1053101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2704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C994B-273F-46B8-8618-81FE73B93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Enterococci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8DE9E2-F38C-42AF-B082-79ADD0EE16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858693" cy="418283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PNA FISH (</a:t>
            </a:r>
            <a:r>
              <a:rPr lang="en-US" dirty="0" err="1"/>
              <a:t>AdvanDx</a:t>
            </a:r>
            <a:r>
              <a:rPr lang="en-US" dirty="0"/>
              <a:t>) + ASP</a:t>
            </a:r>
          </a:p>
          <a:p>
            <a:pPr lvl="1"/>
            <a:r>
              <a:rPr lang="en-US" dirty="0"/>
              <a:t>Significant reduction in 30-day all-cause mortality for </a:t>
            </a:r>
            <a:r>
              <a:rPr lang="en-US" i="1" dirty="0"/>
              <a:t>E. faecium</a:t>
            </a:r>
          </a:p>
          <a:p>
            <a:pPr lvl="1"/>
            <a:endParaRPr lang="en-US" dirty="0"/>
          </a:p>
          <a:p>
            <a:r>
              <a:rPr lang="en-US" dirty="0" err="1"/>
              <a:t>Verigene</a:t>
            </a:r>
            <a:r>
              <a:rPr lang="en-US" dirty="0"/>
              <a:t> BC-GP (Luminex) + ASP </a:t>
            </a:r>
          </a:p>
          <a:p>
            <a:pPr lvl="1"/>
            <a:r>
              <a:rPr lang="en-US" dirty="0"/>
              <a:t>Reduced hospital LOS and decreased overall hospital costs         (-$58,000/patient) but no change in mortality</a:t>
            </a:r>
          </a:p>
          <a:p>
            <a:pPr lvl="1"/>
            <a:endParaRPr lang="en-US" dirty="0"/>
          </a:p>
          <a:p>
            <a:r>
              <a:rPr lang="en-US" dirty="0" err="1"/>
              <a:t>FilmArray</a:t>
            </a:r>
            <a:r>
              <a:rPr lang="en-US" dirty="0"/>
              <a:t> BCID (</a:t>
            </a:r>
            <a:r>
              <a:rPr lang="en-US" dirty="0" err="1"/>
              <a:t>bioMerieux</a:t>
            </a:r>
            <a:r>
              <a:rPr lang="en-US" dirty="0"/>
              <a:t>) VRE + ASP</a:t>
            </a:r>
          </a:p>
          <a:p>
            <a:pPr lvl="1"/>
            <a:r>
              <a:rPr lang="en-US" dirty="0"/>
              <a:t>Decrease in mortality, 30-day readmission rate, ICU LOS, and post-culture LOS, but none were statistically significant</a:t>
            </a:r>
          </a:p>
          <a:p>
            <a:pPr lvl="1"/>
            <a:r>
              <a:rPr lang="en-US" dirty="0"/>
              <a:t>Decreased median cost per hospital stay (-$40,000)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256DDC-A01A-496A-8ECC-99C836DCDCF1}"/>
              </a:ext>
            </a:extLst>
          </p:cNvPr>
          <p:cNvSpPr txBox="1"/>
          <p:nvPr/>
        </p:nvSpPr>
        <p:spPr>
          <a:xfrm>
            <a:off x="0" y="6273225"/>
            <a:ext cx="78169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Forrest et al. 2008. </a:t>
            </a:r>
            <a:r>
              <a:rPr lang="en-US" sz="1600" dirty="0" err="1"/>
              <a:t>Antimicrob</a:t>
            </a:r>
            <a:r>
              <a:rPr lang="en-US" sz="1600" dirty="0"/>
              <a:t> Agents </a:t>
            </a:r>
            <a:r>
              <a:rPr lang="en-US" sz="1600" dirty="0" err="1"/>
              <a:t>Chemother</a:t>
            </a:r>
            <a:r>
              <a:rPr lang="en-US" sz="1600" dirty="0"/>
              <a:t> 52: 3558</a:t>
            </a:r>
          </a:p>
          <a:p>
            <a:r>
              <a:rPr lang="en-US" sz="1600" dirty="0"/>
              <a:t>Sango et al. 2013. J Clin Microbiol 51:4008; MacVane et al. 2016. Infect Diseases 48:732 </a:t>
            </a:r>
          </a:p>
        </p:txBody>
      </p:sp>
      <p:pic>
        <p:nvPicPr>
          <p:cNvPr id="14338" name="Picture 2" descr="http://www.opgen.com/wp-content/uploads/2017/01/EF-OE-PNA-FISH-Mixed-Positive-1-300x300.jpg">
            <a:extLst>
              <a:ext uri="{FF2B5EF4-FFF2-40B4-BE49-F238E27FC236}">
                <a16:creationId xmlns:a16="http://schemas.microsoft.com/office/drawing/2014/main" id="{BF6703EE-A1F9-462D-AFAA-2886BFE494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0572" y="1663437"/>
            <a:ext cx="1324744" cy="132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Image result for verigene">
            <a:extLst>
              <a:ext uri="{FF2B5EF4-FFF2-40B4-BE49-F238E27FC236}">
                <a16:creationId xmlns:a16="http://schemas.microsoft.com/office/drawing/2014/main" id="{63333431-83DC-4304-B0E3-A26B76E207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0572" y="3252205"/>
            <a:ext cx="2051738" cy="1428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8" descr="Image result for verigene cartridge">
            <a:extLst>
              <a:ext uri="{FF2B5EF4-FFF2-40B4-BE49-F238E27FC236}">
                <a16:creationId xmlns:a16="http://schemas.microsoft.com/office/drawing/2014/main" id="{B7B8DC37-C706-4DE7-BBC1-C384470551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164" y="3818552"/>
            <a:ext cx="1433761" cy="912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biofire 1.0">
            <a:extLst>
              <a:ext uri="{FF2B5EF4-FFF2-40B4-BE49-F238E27FC236}">
                <a16:creationId xmlns:a16="http://schemas.microsoft.com/office/drawing/2014/main" id="{BFBF1729-D6AB-4129-988C-444A7644A5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0791" y="4812589"/>
            <a:ext cx="1559981" cy="1566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biofire pouch">
            <a:extLst>
              <a:ext uri="{FF2B5EF4-FFF2-40B4-BE49-F238E27FC236}">
                <a16:creationId xmlns:a16="http://schemas.microsoft.com/office/drawing/2014/main" id="{D0C94895-A25A-4042-AF97-EDCCD18C9B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7211" y="5579607"/>
            <a:ext cx="1421663" cy="769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B30435D-FABA-4FA0-853A-C336E80AA558}"/>
              </a:ext>
            </a:extLst>
          </p:cNvPr>
          <p:cNvCxnSpPr/>
          <p:nvPr/>
        </p:nvCxnSpPr>
        <p:spPr>
          <a:xfrm>
            <a:off x="830495" y="1376737"/>
            <a:ext cx="1053101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9469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13A88-557A-4251-9E34-A59333A71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Staphylococci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87A4CD-457C-4104-8C0C-FD316B530F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967912" cy="4351338"/>
          </a:xfrm>
        </p:spPr>
        <p:txBody>
          <a:bodyPr>
            <a:normAutofit/>
          </a:bodyPr>
          <a:lstStyle/>
          <a:p>
            <a:r>
              <a:rPr lang="en-US" dirty="0" err="1"/>
              <a:t>Xpert</a:t>
            </a:r>
            <a:r>
              <a:rPr lang="en-US" dirty="0"/>
              <a:t> MRSA (Cepheid) + ASP</a:t>
            </a:r>
          </a:p>
          <a:p>
            <a:pPr lvl="1"/>
            <a:r>
              <a:rPr lang="en-US" dirty="0"/>
              <a:t>Increased de-escalation of antibiotic therapy</a:t>
            </a:r>
          </a:p>
          <a:p>
            <a:pPr lvl="1"/>
            <a:r>
              <a:rPr lang="en-US" dirty="0"/>
              <a:t>Overall hospital costs decreased by $21,000  per patient</a:t>
            </a:r>
          </a:p>
          <a:p>
            <a:endParaRPr lang="en-US" sz="7700" dirty="0"/>
          </a:p>
          <a:p>
            <a:r>
              <a:rPr lang="en-US" dirty="0"/>
              <a:t>MALDI-TOF MS (Bruker </a:t>
            </a:r>
            <a:r>
              <a:rPr lang="en-US" dirty="0" err="1"/>
              <a:t>Daltonik</a:t>
            </a:r>
            <a:r>
              <a:rPr lang="en-US" dirty="0"/>
              <a:t>) identification of coagulase-negative </a:t>
            </a:r>
            <a:r>
              <a:rPr lang="en-US" i="1" dirty="0"/>
              <a:t>Staphylococcus</a:t>
            </a:r>
            <a:r>
              <a:rPr lang="en-US" dirty="0"/>
              <a:t> spp. + ASP </a:t>
            </a:r>
          </a:p>
          <a:p>
            <a:pPr lvl="1"/>
            <a:r>
              <a:rPr lang="en-US" dirty="0"/>
              <a:t>Decreased vancomycin usage</a:t>
            </a:r>
          </a:p>
          <a:p>
            <a:pPr lvl="1"/>
            <a:r>
              <a:rPr lang="en-US" dirty="0"/>
              <a:t>Significant reduction in 30-day all-cause mortality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FE4BFAC-68A1-4AC0-B96E-9200F2F13A4B}"/>
              </a:ext>
            </a:extLst>
          </p:cNvPr>
          <p:cNvSpPr txBox="1"/>
          <p:nvPr/>
        </p:nvSpPr>
        <p:spPr>
          <a:xfrm>
            <a:off x="3133778" y="6496254"/>
            <a:ext cx="9058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Bauer et al. 2010. Clin infect Dis 51:1074; Nagel et al. 2014. J </a:t>
            </a:r>
            <a:r>
              <a:rPr lang="en-US" dirty="0" err="1"/>
              <a:t>Clin</a:t>
            </a:r>
            <a:r>
              <a:rPr lang="en-US" dirty="0"/>
              <a:t> </a:t>
            </a:r>
            <a:r>
              <a:rPr lang="en-US" dirty="0" err="1"/>
              <a:t>Microbiol</a:t>
            </a:r>
            <a:r>
              <a:rPr lang="en-US" dirty="0"/>
              <a:t> 52:2849</a:t>
            </a:r>
          </a:p>
        </p:txBody>
      </p:sp>
      <p:pic>
        <p:nvPicPr>
          <p:cNvPr id="6" name="Picture 5" descr="Image result for Bruker MALDI-TOF">
            <a:extLst>
              <a:ext uri="{FF2B5EF4-FFF2-40B4-BE49-F238E27FC236}">
                <a16:creationId xmlns:a16="http://schemas.microsoft.com/office/drawing/2014/main" id="{702824C0-E304-43CF-A6C7-40FB8AC9B2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08" r="34371"/>
          <a:stretch/>
        </p:blipFill>
        <p:spPr bwMode="auto">
          <a:xfrm>
            <a:off x="9431079" y="3677270"/>
            <a:ext cx="1776334" cy="24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microbeonline.com/wp-content/uploads/2016/01/GeneXpert-box.jpg">
            <a:extLst>
              <a:ext uri="{FF2B5EF4-FFF2-40B4-BE49-F238E27FC236}">
                <a16:creationId xmlns:a16="http://schemas.microsoft.com/office/drawing/2014/main" id="{11537A68-4B62-4BD6-8BCC-67C54A09FE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2288" y="1387663"/>
            <a:ext cx="2389691" cy="2227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AFA2B20-7E2D-47B5-9ECF-F98A0711399F}"/>
              </a:ext>
            </a:extLst>
          </p:cNvPr>
          <p:cNvCxnSpPr/>
          <p:nvPr/>
        </p:nvCxnSpPr>
        <p:spPr>
          <a:xfrm>
            <a:off x="830495" y="1376737"/>
            <a:ext cx="1053101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2622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Disclosures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Luminex, Consulting and Research Funding</a:t>
            </a:r>
          </a:p>
          <a:p>
            <a:r>
              <a:rPr lang="en-US" dirty="0"/>
              <a:t>BD, Consulting and Research Funding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CA3CB96-F069-42E7-9E6C-6F2955A9E958}"/>
              </a:ext>
            </a:extLst>
          </p:cNvPr>
          <p:cNvCxnSpPr/>
          <p:nvPr/>
        </p:nvCxnSpPr>
        <p:spPr>
          <a:xfrm>
            <a:off x="830495" y="1376737"/>
            <a:ext cx="1053101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62142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420302-16AD-4DCC-9A0F-6E991EF72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5917"/>
            <a:ext cx="10515600" cy="1325563"/>
          </a:xfrm>
        </p:spPr>
        <p:txBody>
          <a:bodyPr/>
          <a:lstStyle/>
          <a:p>
            <a:pPr algn="l"/>
            <a:r>
              <a:rPr lang="en-US" dirty="0"/>
              <a:t>Gram-Negative Bacteria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2210D0-C249-4D70-BB92-D4CD3D054E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505416"/>
            <a:ext cx="7724854" cy="5006898"/>
          </a:xfrm>
        </p:spPr>
        <p:txBody>
          <a:bodyPr>
            <a:normAutofit/>
          </a:bodyPr>
          <a:lstStyle/>
          <a:p>
            <a:r>
              <a:rPr lang="en-US" dirty="0"/>
              <a:t>Direct MALDI-TOF MS (BD) identification and direct susceptibility testing + ASP</a:t>
            </a:r>
          </a:p>
          <a:p>
            <a:pPr lvl="1"/>
            <a:r>
              <a:rPr lang="en-US" dirty="0"/>
              <a:t>Effective therapy started 58 hours earlier</a:t>
            </a:r>
          </a:p>
          <a:p>
            <a:pPr lvl="1"/>
            <a:r>
              <a:rPr lang="en-US" dirty="0"/>
              <a:t>Significant reduction in 30-day all-cause mortality</a:t>
            </a:r>
          </a:p>
          <a:p>
            <a:endParaRPr lang="en-US" sz="2000" dirty="0"/>
          </a:p>
          <a:p>
            <a:r>
              <a:rPr lang="en-US" dirty="0" err="1"/>
              <a:t>Verigene</a:t>
            </a:r>
            <a:r>
              <a:rPr lang="en-US" dirty="0"/>
              <a:t> BC-GN (Luminex) + ASP</a:t>
            </a:r>
          </a:p>
          <a:p>
            <a:pPr lvl="1"/>
            <a:r>
              <a:rPr lang="en-US" dirty="0"/>
              <a:t>Decreased ICU length of stay</a:t>
            </a:r>
          </a:p>
          <a:p>
            <a:pPr lvl="1"/>
            <a:r>
              <a:rPr lang="en-US" dirty="0"/>
              <a:t>Significant reduction in 30-day all-cause mortality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1E7539-39BE-4F2D-B2E2-7857C94C6469}"/>
              </a:ext>
            </a:extLst>
          </p:cNvPr>
          <p:cNvSpPr txBox="1"/>
          <p:nvPr/>
        </p:nvSpPr>
        <p:spPr>
          <a:xfrm>
            <a:off x="4657060" y="6451791"/>
            <a:ext cx="7529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Perez et al. 2014. J Infect 69:216; Walker et al. 2016. J Clin Microbiol 54:1789</a:t>
            </a:r>
          </a:p>
        </p:txBody>
      </p:sp>
      <p:pic>
        <p:nvPicPr>
          <p:cNvPr id="8" name="Picture 7" descr="Image result for Bruker MALDI-TOF">
            <a:extLst>
              <a:ext uri="{FF2B5EF4-FFF2-40B4-BE49-F238E27FC236}">
                <a16:creationId xmlns:a16="http://schemas.microsoft.com/office/drawing/2014/main" id="{99BBD9D1-28B9-462B-ABE1-11F518EF50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08" r="34371"/>
          <a:stretch/>
        </p:blipFill>
        <p:spPr bwMode="auto">
          <a:xfrm>
            <a:off x="8423208" y="1747715"/>
            <a:ext cx="1374102" cy="1919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kirby bauer test">
            <a:extLst>
              <a:ext uri="{FF2B5EF4-FFF2-40B4-BE49-F238E27FC236}">
                <a16:creationId xmlns:a16="http://schemas.microsoft.com/office/drawing/2014/main" id="{5001E8D9-2D40-475E-A69F-7DE43DB904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9579" y="1898728"/>
            <a:ext cx="1327622" cy="1333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lus Sign 5">
            <a:extLst>
              <a:ext uri="{FF2B5EF4-FFF2-40B4-BE49-F238E27FC236}">
                <a16:creationId xmlns:a16="http://schemas.microsoft.com/office/drawing/2014/main" id="{6B308322-8B07-4F44-9320-B389ECC1AF50}"/>
              </a:ext>
            </a:extLst>
          </p:cNvPr>
          <p:cNvSpPr/>
          <p:nvPr/>
        </p:nvSpPr>
        <p:spPr>
          <a:xfrm>
            <a:off x="9738681" y="2286000"/>
            <a:ext cx="722836" cy="783513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Image result for verigene">
            <a:extLst>
              <a:ext uri="{FF2B5EF4-FFF2-40B4-BE49-F238E27FC236}">
                <a16:creationId xmlns:a16="http://schemas.microsoft.com/office/drawing/2014/main" id="{9DA5F1BB-5FA0-4DEB-8E74-7F58FB77E4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6445" y="4292497"/>
            <a:ext cx="2260756" cy="1573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8" descr="Image result for verigene cartridge">
            <a:extLst>
              <a:ext uri="{FF2B5EF4-FFF2-40B4-BE49-F238E27FC236}">
                <a16:creationId xmlns:a16="http://schemas.microsoft.com/office/drawing/2014/main" id="{7E45AE6A-997B-4340-8D88-DFF99D8B5F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564" y="4889702"/>
            <a:ext cx="1719134" cy="1093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858AA0A-4DC7-4158-8CDB-4055A72ABDD6}"/>
              </a:ext>
            </a:extLst>
          </p:cNvPr>
          <p:cNvCxnSpPr/>
          <p:nvPr/>
        </p:nvCxnSpPr>
        <p:spPr>
          <a:xfrm>
            <a:off x="830495" y="1376737"/>
            <a:ext cx="1053101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2612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03795-9663-43C1-A4C8-4D0C9C090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86442"/>
            <a:ext cx="10531011" cy="1399137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Blood Culture Outcome Studies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8B73CB-AE08-4B08-8CE1-65497B34C4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96902"/>
            <a:ext cx="10515600" cy="4480420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Significant patient and economic benefit when analyzing these subsets of pathogens</a:t>
            </a:r>
          </a:p>
          <a:p>
            <a:endParaRPr lang="en-US" sz="3200" dirty="0"/>
          </a:p>
          <a:p>
            <a:r>
              <a:rPr lang="en-US" sz="3200" dirty="0"/>
              <a:t>In reality, the lab will perform testing on all positive blood cultures including…</a:t>
            </a:r>
          </a:p>
          <a:p>
            <a:pPr lvl="1"/>
            <a:r>
              <a:rPr lang="en-US" sz="2800" dirty="0"/>
              <a:t>Blood culture contaminants</a:t>
            </a:r>
          </a:p>
          <a:p>
            <a:pPr lvl="1"/>
            <a:r>
              <a:rPr lang="en-US" sz="2800" dirty="0"/>
              <a:t>Common or expected blood culture pathogens, for which patients are on appropriate antimicrobial therapy</a:t>
            </a:r>
          </a:p>
          <a:p>
            <a:pPr lvl="1"/>
            <a:r>
              <a:rPr lang="en-US" sz="2800" dirty="0"/>
              <a:t>Blood cultures with resistant organisms, for which empiric antimicrobials are not effective</a:t>
            </a:r>
          </a:p>
          <a:p>
            <a:pPr lvl="1"/>
            <a:endParaRPr lang="en-US" sz="2800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2D70CEE-DC8D-46D2-B77C-4F69D87F448F}"/>
              </a:ext>
            </a:extLst>
          </p:cNvPr>
          <p:cNvCxnSpPr/>
          <p:nvPr/>
        </p:nvCxnSpPr>
        <p:spPr>
          <a:xfrm>
            <a:off x="830495" y="1376737"/>
            <a:ext cx="1053101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1173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52A286-F9AF-4DE5-88B7-8FE5114D87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656674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MALDI-TOF MS (BD) + ASP  (x 2 studies)</a:t>
            </a:r>
          </a:p>
          <a:p>
            <a:pPr lvl="1"/>
            <a:r>
              <a:rPr lang="en-US" dirty="0"/>
              <a:t>Decreased hospital length of stay</a:t>
            </a:r>
          </a:p>
          <a:p>
            <a:pPr lvl="1"/>
            <a:r>
              <a:rPr lang="en-US" dirty="0"/>
              <a:t>Decreased overall hospital costs by $19,000/$2,500 per patient</a:t>
            </a:r>
          </a:p>
          <a:p>
            <a:pPr lvl="1"/>
            <a:r>
              <a:rPr lang="en-US" dirty="0"/>
              <a:t>Significant reduction in 30-day all-cause mortality</a:t>
            </a:r>
          </a:p>
          <a:p>
            <a:pPr marL="514350" indent="-457200"/>
            <a:endParaRPr lang="en-US" dirty="0"/>
          </a:p>
          <a:p>
            <a:pPr marL="514350" indent="-457200"/>
            <a:r>
              <a:rPr lang="en-US" dirty="0" err="1"/>
              <a:t>FilmArray</a:t>
            </a:r>
            <a:r>
              <a:rPr lang="en-US" dirty="0"/>
              <a:t> BCID (</a:t>
            </a:r>
            <a:r>
              <a:rPr lang="en-US" dirty="0" err="1"/>
              <a:t>bioMerieux</a:t>
            </a:r>
            <a:r>
              <a:rPr lang="en-US" dirty="0"/>
              <a:t>) + ASP (x 3 studies)</a:t>
            </a:r>
          </a:p>
          <a:p>
            <a:pPr marL="914400" lvl="1" indent="-457200"/>
            <a:r>
              <a:rPr lang="en-US" dirty="0"/>
              <a:t>Increased drug de-escalation</a:t>
            </a:r>
          </a:p>
          <a:p>
            <a:pPr marL="914400" lvl="1" indent="-457200"/>
            <a:r>
              <a:rPr lang="en-US" dirty="0"/>
              <a:t>No difference in mortality, readmission, ICU LOS, post-culture LOS or hospital costs</a:t>
            </a:r>
          </a:p>
          <a:p>
            <a:pPr marL="914400" lvl="1" indent="-457200"/>
            <a:endParaRPr lang="en-US" dirty="0"/>
          </a:p>
          <a:p>
            <a:pPr marL="914400" lvl="1" indent="-457200"/>
            <a:r>
              <a:rPr lang="en-US" dirty="0"/>
              <a:t>Did not reduce time to antibiotic escalation or de-escalation</a:t>
            </a:r>
          </a:p>
          <a:p>
            <a:pPr marL="914400" lvl="1" indent="-457200"/>
            <a:r>
              <a:rPr lang="en-US" dirty="0"/>
              <a:t>No change in hospital LOS or inpatient mortality</a:t>
            </a:r>
          </a:p>
          <a:p>
            <a:pPr marL="914400" lvl="1" indent="-457200"/>
            <a:endParaRPr lang="en-US" dirty="0"/>
          </a:p>
          <a:p>
            <a:pPr marL="914400" lvl="1" indent="-457200"/>
            <a:endParaRPr lang="en-US" dirty="0"/>
          </a:p>
          <a:p>
            <a:pPr marL="57150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8EED96-B784-42F1-800C-75810505DA12}"/>
              </a:ext>
            </a:extLst>
          </p:cNvPr>
          <p:cNvSpPr txBox="1"/>
          <p:nvPr/>
        </p:nvSpPr>
        <p:spPr>
          <a:xfrm>
            <a:off x="-76087" y="6349475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Perez et al. 2013. Arch </a:t>
            </a:r>
            <a:r>
              <a:rPr lang="en-US" sz="1600" dirty="0" err="1"/>
              <a:t>Pathol</a:t>
            </a:r>
            <a:r>
              <a:rPr lang="en-US" sz="1600" dirty="0"/>
              <a:t> Lab Med 137:1247; Patel et al. 2017. J Clin Microbiol 55:60-67</a:t>
            </a:r>
          </a:p>
          <a:p>
            <a:r>
              <a:rPr lang="en-US" sz="1600" dirty="0"/>
              <a:t>MacVane and Nolte 2016. J Clin Microbiol 54: 2455; Tseng et al. 2018. Open Forum Infect Dis 5(12); </a:t>
            </a:r>
            <a:r>
              <a:rPr lang="en-US" sz="1600" dirty="0" err="1"/>
              <a:t>Shemanski</a:t>
            </a:r>
            <a:r>
              <a:rPr lang="en-US" sz="1600" dirty="0"/>
              <a:t> 2019. Open Forum Infect Dis 6(9)  </a:t>
            </a:r>
          </a:p>
        </p:txBody>
      </p:sp>
      <p:pic>
        <p:nvPicPr>
          <p:cNvPr id="8" name="Picture 7" descr="Image result for Bruker MALDI-TOF">
            <a:extLst>
              <a:ext uri="{FF2B5EF4-FFF2-40B4-BE49-F238E27FC236}">
                <a16:creationId xmlns:a16="http://schemas.microsoft.com/office/drawing/2014/main" id="{03DBC271-E177-4F43-8188-9991485DEE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08" r="34371"/>
          <a:stretch/>
        </p:blipFill>
        <p:spPr bwMode="auto">
          <a:xfrm>
            <a:off x="9948319" y="1341226"/>
            <a:ext cx="1757253" cy="2454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mage result for biofire 1.0">
            <a:extLst>
              <a:ext uri="{FF2B5EF4-FFF2-40B4-BE49-F238E27FC236}">
                <a16:creationId xmlns:a16="http://schemas.microsoft.com/office/drawing/2014/main" id="{801F8F58-B82E-4729-8E36-503B7C10AE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3667" y="4052569"/>
            <a:ext cx="1838333" cy="184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Image result for biofire pouch">
            <a:extLst>
              <a:ext uri="{FF2B5EF4-FFF2-40B4-BE49-F238E27FC236}">
                <a16:creationId xmlns:a16="http://schemas.microsoft.com/office/drawing/2014/main" id="{0344CBEE-ADA4-4040-81E0-E3BC8B0C3F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2375" y="4685496"/>
            <a:ext cx="1431292" cy="774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74B1003-952C-4D45-85F6-6E3C92C2D218}"/>
              </a:ext>
            </a:extLst>
          </p:cNvPr>
          <p:cNvCxnSpPr/>
          <p:nvPr/>
        </p:nvCxnSpPr>
        <p:spPr>
          <a:xfrm>
            <a:off x="830495" y="1376737"/>
            <a:ext cx="1053101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7045E244-CF7E-4732-88EE-F1AA5F964AF7}"/>
              </a:ext>
            </a:extLst>
          </p:cNvPr>
          <p:cNvSpPr txBox="1">
            <a:spLocks/>
          </p:cNvSpPr>
          <p:nvPr/>
        </p:nvSpPr>
        <p:spPr>
          <a:xfrm>
            <a:off x="830493" y="274637"/>
            <a:ext cx="10531011" cy="14279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/>
              <a:t>Positive Blood Cultures, All Organisms</a:t>
            </a:r>
          </a:p>
        </p:txBody>
      </p:sp>
    </p:spTree>
    <p:extLst>
      <p:ext uri="{BB962C8B-B14F-4D97-AF65-F5344CB8AC3E}">
        <p14:creationId xmlns:p14="http://schemas.microsoft.com/office/powerpoint/2010/main" val="1190309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52A286-F9AF-4DE5-88B7-8FE5114D87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1" y="1702558"/>
            <a:ext cx="11213804" cy="4910115"/>
          </a:xfrm>
        </p:spPr>
        <p:txBody>
          <a:bodyPr>
            <a:noAutofit/>
          </a:bodyPr>
          <a:lstStyle/>
          <a:p>
            <a:r>
              <a:rPr lang="en-US" u="sng" dirty="0"/>
              <a:t>Randomized control trial </a:t>
            </a:r>
            <a:r>
              <a:rPr lang="en-US" dirty="0"/>
              <a:t>of </a:t>
            </a:r>
            <a:r>
              <a:rPr lang="en-US" dirty="0" err="1"/>
              <a:t>FilmArray</a:t>
            </a:r>
            <a:r>
              <a:rPr lang="en-US" dirty="0"/>
              <a:t> BCID (</a:t>
            </a:r>
            <a:r>
              <a:rPr lang="en-US" dirty="0" err="1"/>
              <a:t>bioMerieux</a:t>
            </a:r>
            <a:r>
              <a:rPr lang="en-US" dirty="0"/>
              <a:t>) +/- ASP</a:t>
            </a:r>
          </a:p>
          <a:p>
            <a:endParaRPr lang="en-US" dirty="0"/>
          </a:p>
          <a:p>
            <a:pPr lvl="1"/>
            <a:endParaRPr lang="en-US" sz="3200" dirty="0"/>
          </a:p>
          <a:p>
            <a:pPr lvl="1"/>
            <a:endParaRPr lang="en-US" sz="3200" dirty="0"/>
          </a:p>
          <a:p>
            <a:pPr lvl="1"/>
            <a:endParaRPr lang="en-US" sz="3200" dirty="0"/>
          </a:p>
          <a:p>
            <a:pPr lvl="1"/>
            <a:endParaRPr lang="en-US" sz="3200" dirty="0"/>
          </a:p>
          <a:p>
            <a:pPr lvl="1"/>
            <a:endParaRPr lang="en-US" sz="3200" dirty="0"/>
          </a:p>
          <a:p>
            <a:pPr lvl="1"/>
            <a:endParaRPr lang="en-US" sz="3200" dirty="0"/>
          </a:p>
          <a:p>
            <a:pPr lvl="1"/>
            <a:r>
              <a:rPr lang="en-US" sz="3200" dirty="0"/>
              <a:t>No difference in cost, length of stay, or mortality identified</a:t>
            </a:r>
          </a:p>
          <a:p>
            <a:pPr lvl="1"/>
            <a:endParaRPr lang="en-US" sz="320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663C85F-E7C4-49AA-9B51-06E8D414E562}"/>
              </a:ext>
            </a:extLst>
          </p:cNvPr>
          <p:cNvSpPr txBox="1">
            <a:spLocks/>
          </p:cNvSpPr>
          <p:nvPr/>
        </p:nvSpPr>
        <p:spPr>
          <a:xfrm>
            <a:off x="830493" y="274637"/>
            <a:ext cx="10531011" cy="14279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/>
              <a:t>Positive Blood Cultures, All Organisms</a:t>
            </a:r>
          </a:p>
        </p:txBody>
      </p:sp>
      <p:pic>
        <p:nvPicPr>
          <p:cNvPr id="11" name="New picture">
            <a:extLst>
              <a:ext uri="{FF2B5EF4-FFF2-40B4-BE49-F238E27FC236}">
                <a16:creationId xmlns:a16="http://schemas.microsoft.com/office/drawing/2014/main" id="{3B1D09D9-CB31-474D-A3FC-7FE36F5555B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623546" y="2583300"/>
            <a:ext cx="8944908" cy="274446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04E0259-8DC2-436C-9465-CB64B6610818}"/>
              </a:ext>
            </a:extLst>
          </p:cNvPr>
          <p:cNvCxnSpPr/>
          <p:nvPr/>
        </p:nvCxnSpPr>
        <p:spPr>
          <a:xfrm>
            <a:off x="830495" y="1376737"/>
            <a:ext cx="1053101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0408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BBB2F6C-7B2A-48F8-A0C1-F4874F88AB6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br>
              <a:rPr lang="en-US" sz="4800" u="sng" dirty="0"/>
            </a:br>
            <a:endParaRPr lang="en-US" sz="4800" dirty="0"/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D1E36DAF-6B31-4079-AF6F-D67D611357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0494" y="3922004"/>
            <a:ext cx="9837506" cy="1335795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Organism identification </a:t>
            </a:r>
            <a:r>
              <a:rPr lang="en-US" sz="3600" u="sng" dirty="0"/>
              <a:t>directly from blood</a:t>
            </a:r>
            <a:endParaRPr lang="en-US" sz="360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7D7389E-B075-42F7-95B3-E36F7B9EC0E3}"/>
              </a:ext>
            </a:extLst>
          </p:cNvPr>
          <p:cNvCxnSpPr/>
          <p:nvPr/>
        </p:nvCxnSpPr>
        <p:spPr>
          <a:xfrm>
            <a:off x="830495" y="3664162"/>
            <a:ext cx="1053101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00360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E991FFC-E75A-410A-95B2-36C8C08DB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dirty="0"/>
              <a:t>Direct from Blood RDTs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EE0172B-65E5-41FF-BBAC-AF45D510B3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9956" y="2626242"/>
            <a:ext cx="7141535" cy="32766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T2 Candida Panel  + ASP</a:t>
            </a:r>
          </a:p>
          <a:p>
            <a:pPr lvl="1"/>
            <a:r>
              <a:rPr lang="en-US" dirty="0"/>
              <a:t>Decrease in time to appropriate antifungal </a:t>
            </a:r>
            <a:r>
              <a:rPr lang="en-US" dirty="0" err="1"/>
              <a:t>thearapy</a:t>
            </a:r>
            <a:endParaRPr lang="en-US" dirty="0"/>
          </a:p>
          <a:p>
            <a:pPr lvl="1"/>
            <a:r>
              <a:rPr lang="en-US" dirty="0"/>
              <a:t>Did not significantly change hospital LOS, ICU LOS, mortality or readmissions rates</a:t>
            </a:r>
          </a:p>
          <a:p>
            <a:endParaRPr lang="en-US" dirty="0"/>
          </a:p>
          <a:p>
            <a:r>
              <a:rPr lang="en-US" dirty="0"/>
              <a:t>Comparison of fungal biomarkers to T2 Candida Panel </a:t>
            </a:r>
          </a:p>
          <a:p>
            <a:pPr lvl="1"/>
            <a:r>
              <a:rPr lang="en-US" dirty="0"/>
              <a:t>Patients positive by T2 Candida Panel had worse clinical outcomes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846510-4E4C-4465-AC4A-526D46DE878B}"/>
              </a:ext>
            </a:extLst>
          </p:cNvPr>
          <p:cNvSpPr txBox="1"/>
          <p:nvPr/>
        </p:nvSpPr>
        <p:spPr>
          <a:xfrm>
            <a:off x="0" y="6308727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/>
              <a:t>Patch et al. 2018. J </a:t>
            </a:r>
            <a:r>
              <a:rPr lang="en-US" sz="1600" dirty="0" err="1"/>
              <a:t>Antimicrob</a:t>
            </a:r>
            <a:r>
              <a:rPr lang="en-US" sz="1600" dirty="0"/>
              <a:t> Chemother 73: iv 27-iv30</a:t>
            </a:r>
          </a:p>
          <a:p>
            <a:pPr algn="r"/>
            <a:r>
              <a:rPr lang="en-US" sz="1600" dirty="0"/>
              <a:t>Munoz et al. 2018. J </a:t>
            </a:r>
            <a:r>
              <a:rPr lang="en-US" sz="1600" dirty="0" err="1"/>
              <a:t>Antimicrob</a:t>
            </a:r>
            <a:r>
              <a:rPr lang="en-US" sz="1600" dirty="0"/>
              <a:t> Chemother 73:iv13-iv19; Munoz et al. 2018. J </a:t>
            </a:r>
            <a:r>
              <a:rPr lang="en-US" sz="1600" dirty="0" err="1"/>
              <a:t>Antimicrob</a:t>
            </a:r>
            <a:r>
              <a:rPr lang="en-US" sz="1600" dirty="0"/>
              <a:t> Chemother 73:iv6-iv12</a:t>
            </a:r>
          </a:p>
        </p:txBody>
      </p:sp>
      <p:pic>
        <p:nvPicPr>
          <p:cNvPr id="7" name="Picture 6" descr="Image result for T2 candida">
            <a:extLst>
              <a:ext uri="{FF2B5EF4-FFF2-40B4-BE49-F238E27FC236}">
                <a16:creationId xmlns:a16="http://schemas.microsoft.com/office/drawing/2014/main" id="{49226711-994E-4D46-8A2D-A1B1BCA1BE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97" t="18431" r="14967"/>
          <a:stretch/>
        </p:blipFill>
        <p:spPr bwMode="auto">
          <a:xfrm>
            <a:off x="7891491" y="2762252"/>
            <a:ext cx="3833625" cy="2912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E0DBFB80-9F93-4A72-AAED-BAB86736D6BB}"/>
              </a:ext>
            </a:extLst>
          </p:cNvPr>
          <p:cNvSpPr txBox="1">
            <a:spLocks/>
          </p:cNvSpPr>
          <p:nvPr/>
        </p:nvSpPr>
        <p:spPr>
          <a:xfrm>
            <a:off x="610548" y="1553648"/>
            <a:ext cx="11114568" cy="6698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Very little outcome data despite several FDA tests available</a:t>
            </a:r>
          </a:p>
          <a:p>
            <a:pPr lvl="1"/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1767918-A68E-4149-9596-2479E7AD94F8}"/>
              </a:ext>
            </a:extLst>
          </p:cNvPr>
          <p:cNvCxnSpPr/>
          <p:nvPr/>
        </p:nvCxnSpPr>
        <p:spPr>
          <a:xfrm>
            <a:off x="830495" y="1376737"/>
            <a:ext cx="1053101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6659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BBB2F6C-7B2A-48F8-A0C1-F4874F88AB6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br>
              <a:rPr lang="en-US" sz="4800" u="sng" dirty="0"/>
            </a:br>
            <a:endParaRPr lang="en-US" sz="4800" dirty="0"/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D1E36DAF-6B31-4079-AF6F-D67D611357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0494" y="3922004"/>
            <a:ext cx="9837506" cy="1335795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Organism identification and </a:t>
            </a:r>
            <a:r>
              <a:rPr lang="en-US" sz="3600" u="sng" dirty="0"/>
              <a:t>rapid susceptibility testing </a:t>
            </a:r>
            <a:r>
              <a:rPr lang="en-US" sz="3600" dirty="0"/>
              <a:t>from positive blood culture broth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7D7389E-B075-42F7-95B3-E36F7B9EC0E3}"/>
              </a:ext>
            </a:extLst>
          </p:cNvPr>
          <p:cNvCxnSpPr/>
          <p:nvPr/>
        </p:nvCxnSpPr>
        <p:spPr>
          <a:xfrm>
            <a:off x="830495" y="3664162"/>
            <a:ext cx="1053101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96269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1DE6025-848C-4C26-8D66-BB79F368D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6907619" cy="1777446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/>
              <a:t>Organism ID and </a:t>
            </a:r>
            <a:r>
              <a:rPr lang="en-US" b="1" u="sng" dirty="0"/>
              <a:t>Rapid Susceptibility Testing </a:t>
            </a:r>
            <a:r>
              <a:rPr lang="en-US" b="1" dirty="0"/>
              <a:t>from Positive Blood Culture Broth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8D82D51-74D5-4A4B-95B4-2D3AC6391E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509285"/>
            <a:ext cx="6907619" cy="3827720"/>
          </a:xfrm>
        </p:spPr>
        <p:txBody>
          <a:bodyPr>
            <a:normAutofit/>
          </a:bodyPr>
          <a:lstStyle/>
          <a:p>
            <a:r>
              <a:rPr lang="en-US" dirty="0"/>
              <a:t>Accelerate </a:t>
            </a:r>
            <a:r>
              <a:rPr lang="en-US" dirty="0" err="1"/>
              <a:t>Pheno</a:t>
            </a:r>
            <a:r>
              <a:rPr lang="en-US" dirty="0"/>
              <a:t> + AST</a:t>
            </a:r>
          </a:p>
          <a:p>
            <a:pPr lvl="1"/>
            <a:r>
              <a:rPr lang="en-US" dirty="0"/>
              <a:t>Reduced time to ID and AST</a:t>
            </a:r>
          </a:p>
          <a:p>
            <a:pPr lvl="1"/>
            <a:r>
              <a:rPr lang="en-US" dirty="0"/>
              <a:t>Reduced time to antimicrobial escalation and de-escalation</a:t>
            </a:r>
          </a:p>
          <a:p>
            <a:pPr lvl="1"/>
            <a:r>
              <a:rPr lang="en-US" dirty="0"/>
              <a:t>No difference antimicrobial consumption, inpatient mortality, LOS or incidence of C. difficile infection</a:t>
            </a:r>
          </a:p>
          <a:p>
            <a:pPr lvl="1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3C37632-74DF-4D78-98F2-BA2071AFF0E4}"/>
              </a:ext>
            </a:extLst>
          </p:cNvPr>
          <p:cNvSpPr/>
          <p:nvPr/>
        </p:nvSpPr>
        <p:spPr>
          <a:xfrm>
            <a:off x="3657600" y="6519446"/>
            <a:ext cx="8534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dirty="0" err="1">
                <a:solidFill>
                  <a:srgbClr val="222222"/>
                </a:solidFill>
                <a:latin typeface="Arial" panose="020B0604020202020204" pitchFamily="34" charset="0"/>
              </a:rPr>
              <a:t>Ehren</a:t>
            </a:r>
            <a:r>
              <a:rPr lang="en-US" sz="1600" dirty="0">
                <a:solidFill>
                  <a:srgbClr val="222222"/>
                </a:solidFill>
                <a:latin typeface="Arial" panose="020B0604020202020204" pitchFamily="34" charset="0"/>
              </a:rPr>
              <a:t> et al. 2019. </a:t>
            </a:r>
            <a:r>
              <a:rPr lang="en-US" sz="1600" i="1" dirty="0">
                <a:solidFill>
                  <a:srgbClr val="222222"/>
                </a:solidFill>
                <a:latin typeface="Arial" panose="020B0604020202020204" pitchFamily="34" charset="0"/>
              </a:rPr>
              <a:t>Clinical Infectious Diseases</a:t>
            </a:r>
            <a:endParaRPr lang="en-US" sz="1600" dirty="0"/>
          </a:p>
        </p:txBody>
      </p:sp>
      <p:pic>
        <p:nvPicPr>
          <p:cNvPr id="2050" name="Picture 2" descr="Image result for accelerate pheno">
            <a:extLst>
              <a:ext uri="{FF2B5EF4-FFF2-40B4-BE49-F238E27FC236}">
                <a16:creationId xmlns:a16="http://schemas.microsoft.com/office/drawing/2014/main" id="{D07033D8-D87B-4660-92CA-86CA451699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2137143"/>
            <a:ext cx="3487859" cy="3592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BAAB23-16D9-4A1C-9B84-909598277B7C}"/>
              </a:ext>
            </a:extLst>
          </p:cNvPr>
          <p:cNvCxnSpPr/>
          <p:nvPr/>
        </p:nvCxnSpPr>
        <p:spPr>
          <a:xfrm>
            <a:off x="830495" y="1376737"/>
            <a:ext cx="1053101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18895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6CAF3-1CD9-40D0-B97C-A1FC7C15A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494" y="274637"/>
            <a:ext cx="10531010" cy="1443973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Summary of Blood Culture RDT Outcome Studies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98529F-EF51-42C5-80A8-F374CFDE13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892594"/>
            <a:ext cx="10937358" cy="455073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Blood culture RDT are accurate, reduce the turnaround time to results, and identify opportunities for rapid optimization of antimicrobial therapy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Less than 20 outcome studies are available to measure the actual impact of blood culture RDTs on patient care and hospital costs</a:t>
            </a:r>
          </a:p>
          <a:p>
            <a:pPr lvl="1"/>
            <a:r>
              <a:rPr lang="en-US" dirty="0"/>
              <a:t>The majority of studies measuring impact of RDTs on a single organism group identified improvement in patient outcomes and/or cost savings</a:t>
            </a:r>
          </a:p>
          <a:p>
            <a:pPr lvl="1"/>
            <a:r>
              <a:rPr lang="en-US" dirty="0"/>
              <a:t>Impact was less clear when organisms identified from all positive blood cultures were measured</a:t>
            </a:r>
          </a:p>
          <a:p>
            <a:pPr lvl="1"/>
            <a:r>
              <a:rPr lang="en-US" dirty="0"/>
              <a:t>Results were often variable, even when using the same RDT or measuring the same organism group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3178260-9E15-410C-B233-63BEE3F28DF4}"/>
              </a:ext>
            </a:extLst>
          </p:cNvPr>
          <p:cNvCxnSpPr/>
          <p:nvPr/>
        </p:nvCxnSpPr>
        <p:spPr>
          <a:xfrm>
            <a:off x="830495" y="1376737"/>
            <a:ext cx="1053101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591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F87AD9-85A3-49E0-803D-A0B44F5C3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493" y="274638"/>
            <a:ext cx="10531011" cy="1143000"/>
          </a:xfrm>
        </p:spPr>
        <p:txBody>
          <a:bodyPr>
            <a:normAutofit/>
          </a:bodyPr>
          <a:lstStyle/>
          <a:p>
            <a:pPr algn="l"/>
            <a:r>
              <a:rPr lang="en-US" sz="4000" dirty="0"/>
              <a:t>Why Aren’t There More Outcome Studies?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9B29E8-5DC1-42F7-AE01-4B1DE40986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241645"/>
            <a:ext cx="4680701" cy="35619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These studies are very difficult to perform well</a:t>
            </a:r>
          </a:p>
          <a:p>
            <a:pPr lvl="1"/>
            <a:r>
              <a:rPr lang="en-US" dirty="0"/>
              <a:t>Time consuming</a:t>
            </a:r>
          </a:p>
          <a:p>
            <a:pPr lvl="1"/>
            <a:r>
              <a:rPr lang="en-US" dirty="0"/>
              <a:t>Requires great manpower and inter-departmental cooperation</a:t>
            </a:r>
          </a:p>
          <a:p>
            <a:pPr lvl="1"/>
            <a:r>
              <a:rPr lang="en-US" dirty="0"/>
              <a:t>Hospital financial data difficult to obtain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136D672-815C-49A8-8BDA-2DBC8A4FB8CA}"/>
              </a:ext>
            </a:extLst>
          </p:cNvPr>
          <p:cNvGrpSpPr/>
          <p:nvPr/>
        </p:nvGrpSpPr>
        <p:grpSpPr>
          <a:xfrm>
            <a:off x="5586800" y="2421699"/>
            <a:ext cx="6279135" cy="3201801"/>
            <a:chOff x="2514599" y="1752600"/>
            <a:chExt cx="7315201" cy="4191000"/>
          </a:xfrm>
        </p:grpSpPr>
        <p:pic>
          <p:nvPicPr>
            <p:cNvPr id="6" name="Picture 2" descr="http://typeacommunications.com/wp-content/uploads/2016/12/Flickr-User-Doc-Searls.jpg">
              <a:extLst>
                <a:ext uri="{FF2B5EF4-FFF2-40B4-BE49-F238E27FC236}">
                  <a16:creationId xmlns:a16="http://schemas.microsoft.com/office/drawing/2014/main" id="{6BB12D06-D0A9-4DAA-A177-7D579E2E247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43" r="5194"/>
            <a:stretch/>
          </p:blipFill>
          <p:spPr bwMode="auto">
            <a:xfrm>
              <a:off x="2514599" y="1752600"/>
              <a:ext cx="7315200" cy="4191000"/>
            </a:xfrm>
            <a:prstGeom prst="rect">
              <a:avLst/>
            </a:prstGeom>
            <a:noFill/>
            <a:ln>
              <a:solidFill>
                <a:schemeClr val="tx1">
                  <a:lumMod val="65000"/>
                  <a:lumOff val="3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0FA9733-4863-4A94-B120-F10349C8D464}"/>
                </a:ext>
              </a:extLst>
            </p:cNvPr>
            <p:cNvSpPr txBox="1"/>
            <p:nvPr/>
          </p:nvSpPr>
          <p:spPr>
            <a:xfrm>
              <a:off x="2514600" y="2983468"/>
              <a:ext cx="1676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Laboratory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97CCD07-2525-4C68-8AA5-BD43A317DBDC}"/>
                </a:ext>
              </a:extLst>
            </p:cNvPr>
            <p:cNvSpPr txBox="1"/>
            <p:nvPr/>
          </p:nvSpPr>
          <p:spPr>
            <a:xfrm>
              <a:off x="4343400" y="3059668"/>
              <a:ext cx="1676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Pharmacy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F49881A-4DF2-4564-AF36-11FF9EFA193B}"/>
                </a:ext>
              </a:extLst>
            </p:cNvPr>
            <p:cNvSpPr txBox="1"/>
            <p:nvPr/>
          </p:nvSpPr>
          <p:spPr>
            <a:xfrm>
              <a:off x="6248400" y="3059668"/>
              <a:ext cx="1676400" cy="4588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Hospital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981EB71-F2E6-484F-8E9F-C10647602159}"/>
                </a:ext>
              </a:extLst>
            </p:cNvPr>
            <p:cNvSpPr txBox="1"/>
            <p:nvPr/>
          </p:nvSpPr>
          <p:spPr>
            <a:xfrm>
              <a:off x="8153400" y="3059668"/>
              <a:ext cx="1676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Finance</a:t>
              </a:r>
            </a:p>
          </p:txBody>
        </p:sp>
      </p:grp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56312CF-B47D-4FC2-889C-A5275427D3EF}"/>
              </a:ext>
            </a:extLst>
          </p:cNvPr>
          <p:cNvCxnSpPr/>
          <p:nvPr/>
        </p:nvCxnSpPr>
        <p:spPr>
          <a:xfrm>
            <a:off x="830495" y="1376737"/>
            <a:ext cx="1053101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25697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D22E7-E713-43CC-846A-A697144E5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cs typeface="Calibri Light"/>
              </a:rPr>
              <a:t>Clinical Importance of Blood Stream Infection Detection</a:t>
            </a:r>
            <a:endParaRPr lang="en-US" sz="3600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36555EA-23D8-4DDD-AD9B-E8776F59EA21}"/>
              </a:ext>
            </a:extLst>
          </p:cNvPr>
          <p:cNvCxnSpPr/>
          <p:nvPr/>
        </p:nvCxnSpPr>
        <p:spPr>
          <a:xfrm>
            <a:off x="830495" y="1376737"/>
            <a:ext cx="1053101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1F21C4F-9D67-4C2A-B4F2-1C94DE1ADA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11685"/>
            <a:ext cx="4997521" cy="3061699"/>
          </a:xfrm>
        </p:spPr>
        <p:txBody>
          <a:bodyPr>
            <a:normAutofit/>
          </a:bodyPr>
          <a:lstStyle/>
          <a:p>
            <a:r>
              <a:rPr lang="en-US" sz="2400" dirty="0"/>
              <a:t>Rapid identification and susceptibility testing of blood culture pathogens is a crucial function of the clinical microbiology laboratory</a:t>
            </a:r>
          </a:p>
          <a:p>
            <a:endParaRPr lang="en-US" sz="2400" dirty="0"/>
          </a:p>
          <a:p>
            <a:r>
              <a:rPr lang="en-US" sz="2400" dirty="0"/>
              <a:t>For each hour optimal therapy is delayed morbidity and mortality increase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4B4F4EF-FDEB-405B-B7F8-3BC67672D5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073133"/>
            <a:ext cx="5293073" cy="3623888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091FB17-FABF-4015-9BC7-1E3CD921D05C}"/>
              </a:ext>
            </a:extLst>
          </p:cNvPr>
          <p:cNvSpPr txBox="1"/>
          <p:nvPr/>
        </p:nvSpPr>
        <p:spPr>
          <a:xfrm>
            <a:off x="7017249" y="6492875"/>
            <a:ext cx="5174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A. Kumar </a:t>
            </a:r>
            <a:r>
              <a:rPr lang="en-US" i="1" dirty="0"/>
              <a:t>et al. </a:t>
            </a:r>
            <a:r>
              <a:rPr lang="en-US" dirty="0" err="1"/>
              <a:t>Crit</a:t>
            </a:r>
            <a:r>
              <a:rPr lang="en-US" dirty="0"/>
              <a:t> Care Med (2006) 34:1589-1596</a:t>
            </a:r>
          </a:p>
        </p:txBody>
      </p:sp>
    </p:spTree>
    <p:extLst>
      <p:ext uri="{BB962C8B-B14F-4D97-AF65-F5344CB8AC3E}">
        <p14:creationId xmlns:p14="http://schemas.microsoft.com/office/powerpoint/2010/main" val="3117942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BBB2F6C-7B2A-48F8-A0C1-F4874F88AB6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br>
              <a:rPr lang="en-US" sz="4800" u="sng" dirty="0"/>
            </a:br>
            <a:endParaRPr lang="en-US" sz="4800" dirty="0"/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D1E36DAF-6B31-4079-AF6F-D67D611357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0493" y="3922004"/>
            <a:ext cx="10531011" cy="1335795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Why is the impact of blood culture RDTs so variable? 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7D7389E-B075-42F7-95B3-E36F7B9EC0E3}"/>
              </a:ext>
            </a:extLst>
          </p:cNvPr>
          <p:cNvCxnSpPr/>
          <p:nvPr/>
        </p:nvCxnSpPr>
        <p:spPr>
          <a:xfrm>
            <a:off x="830495" y="3664162"/>
            <a:ext cx="1053101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6762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6CAF3-1CD9-40D0-B97C-A1FC7C15A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4766"/>
            <a:ext cx="10515599" cy="1461286"/>
          </a:xfrm>
        </p:spPr>
        <p:txBody>
          <a:bodyPr>
            <a:normAutofit/>
          </a:bodyPr>
          <a:lstStyle/>
          <a:p>
            <a:pPr algn="l"/>
            <a:r>
              <a:rPr lang="en-US" sz="4000" dirty="0"/>
              <a:t>Type of Organisms Included in the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98529F-EF51-42C5-80A8-F374CFDE13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90307"/>
            <a:ext cx="10515600" cy="4478121"/>
          </a:xfrm>
        </p:spPr>
        <p:txBody>
          <a:bodyPr>
            <a:normAutofit/>
          </a:bodyPr>
          <a:lstStyle/>
          <a:p>
            <a:pPr marL="514350" indent="-514350"/>
            <a:r>
              <a:rPr lang="en-US" dirty="0"/>
              <a:t>Organisms which most frequently require change in antimicrobial therapy</a:t>
            </a:r>
          </a:p>
          <a:p>
            <a:pPr marL="914400" lvl="1" indent="-514350"/>
            <a:r>
              <a:rPr lang="en-US" dirty="0"/>
              <a:t>Multi-drug resistant Gram-negative rods</a:t>
            </a:r>
          </a:p>
          <a:p>
            <a:pPr marL="914400" lvl="1" indent="-514350"/>
            <a:r>
              <a:rPr lang="en-US" dirty="0"/>
              <a:t>Vancomycin-resistant enterococci</a:t>
            </a:r>
          </a:p>
          <a:p>
            <a:pPr marL="914400" lvl="1" indent="-514350"/>
            <a:r>
              <a:rPr lang="en-US" dirty="0"/>
              <a:t>Candida</a:t>
            </a:r>
          </a:p>
          <a:p>
            <a:pPr marL="914400" lvl="1" indent="-514350"/>
            <a:r>
              <a:rPr lang="en-US" dirty="0"/>
              <a:t>Methicillin-resistant </a:t>
            </a:r>
            <a:r>
              <a:rPr lang="en-US" i="1" dirty="0"/>
              <a:t>Staphylococcus aureus </a:t>
            </a:r>
            <a:r>
              <a:rPr lang="en-US" dirty="0"/>
              <a:t>(MRSA)</a:t>
            </a:r>
          </a:p>
          <a:p>
            <a:pPr marL="514350" indent="-514350"/>
            <a:endParaRPr lang="en-US" dirty="0"/>
          </a:p>
          <a:p>
            <a:r>
              <a:rPr lang="en-US" dirty="0"/>
              <a:t>Biggest impact to patient care</a:t>
            </a:r>
          </a:p>
          <a:p>
            <a:r>
              <a:rPr lang="en-US" dirty="0"/>
              <a:t>Low percentage of overall organisms isolated from BSI</a:t>
            </a:r>
          </a:p>
          <a:p>
            <a:pPr marL="514350" indent="-514350"/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1C5EC3F-4BA8-4A1A-8B93-9B4E38DFBBAC}"/>
              </a:ext>
            </a:extLst>
          </p:cNvPr>
          <p:cNvCxnSpPr/>
          <p:nvPr/>
        </p:nvCxnSpPr>
        <p:spPr>
          <a:xfrm>
            <a:off x="830495" y="1376737"/>
            <a:ext cx="1053101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4412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6CAF3-1CD9-40D0-B97C-A1FC7C15A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64766"/>
            <a:ext cx="10515599" cy="1461286"/>
          </a:xfrm>
        </p:spPr>
        <p:txBody>
          <a:bodyPr>
            <a:normAutofit/>
          </a:bodyPr>
          <a:lstStyle/>
          <a:p>
            <a:pPr algn="l"/>
            <a:r>
              <a:rPr lang="en-US" sz="4000" dirty="0"/>
              <a:t>Comparator Method Used for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98529F-EF51-42C5-80A8-F374CFDE13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625163"/>
            <a:ext cx="10515600" cy="2043265"/>
          </a:xfrm>
        </p:spPr>
        <p:txBody>
          <a:bodyPr>
            <a:normAutofit/>
          </a:bodyPr>
          <a:lstStyle/>
          <a:p>
            <a:r>
              <a:rPr lang="en-US" dirty="0"/>
              <a:t>It is harder to show the impact of incremental changes</a:t>
            </a:r>
          </a:p>
          <a:p>
            <a:r>
              <a:rPr lang="en-US" dirty="0"/>
              <a:t>Labs that implement new technology frequently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harder time showing the impact of each new assay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BA6E95-ACFC-431C-8CF5-76C643451F38}"/>
              </a:ext>
            </a:extLst>
          </p:cNvPr>
          <p:cNvSpPr txBox="1"/>
          <p:nvPr/>
        </p:nvSpPr>
        <p:spPr>
          <a:xfrm>
            <a:off x="425302" y="2687506"/>
            <a:ext cx="51036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Large reduction in turnaround time to results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2C2D0F-6E97-4B77-BECB-B916E9310B42}"/>
              </a:ext>
            </a:extLst>
          </p:cNvPr>
          <p:cNvSpPr txBox="1"/>
          <p:nvPr/>
        </p:nvSpPr>
        <p:spPr>
          <a:xfrm>
            <a:off x="6790659" y="2687506"/>
            <a:ext cx="48714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Bigger opportunity to show impact on patient care</a:t>
            </a:r>
          </a:p>
        </p:txBody>
      </p:sp>
      <p:sp>
        <p:nvSpPr>
          <p:cNvPr id="6" name="Right Arrow 11">
            <a:extLst>
              <a:ext uri="{FF2B5EF4-FFF2-40B4-BE49-F238E27FC236}">
                <a16:creationId xmlns:a16="http://schemas.microsoft.com/office/drawing/2014/main" id="{AAA5E719-FCA8-4641-B4A6-4F4AE8D42678}"/>
              </a:ext>
            </a:extLst>
          </p:cNvPr>
          <p:cNvSpPr/>
          <p:nvPr/>
        </p:nvSpPr>
        <p:spPr>
          <a:xfrm>
            <a:off x="5383928" y="2845115"/>
            <a:ext cx="1339082" cy="762000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17646D7-F654-4D58-B863-0FD2B30188E2}"/>
              </a:ext>
            </a:extLst>
          </p:cNvPr>
          <p:cNvCxnSpPr/>
          <p:nvPr/>
        </p:nvCxnSpPr>
        <p:spPr>
          <a:xfrm>
            <a:off x="830495" y="1376737"/>
            <a:ext cx="1053101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7439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6CAF3-1CD9-40D0-B97C-A1FC7C15A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dirty="0"/>
              <a:t>Cost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98529F-EF51-42C5-80A8-F374CFDE13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300" dirty="0"/>
              <a:t>There are many costs that go into patient care</a:t>
            </a:r>
          </a:p>
          <a:p>
            <a:pPr lvl="1"/>
            <a:r>
              <a:rPr lang="en-US" dirty="0"/>
              <a:t>Laboratory</a:t>
            </a:r>
          </a:p>
          <a:p>
            <a:pPr lvl="1"/>
            <a:r>
              <a:rPr lang="en-US" dirty="0"/>
              <a:t>Pharmacy</a:t>
            </a:r>
          </a:p>
          <a:p>
            <a:pPr lvl="1"/>
            <a:r>
              <a:rPr lang="en-US" dirty="0"/>
              <a:t>Intensive care unit</a:t>
            </a:r>
          </a:p>
          <a:p>
            <a:pPr lvl="1"/>
            <a:r>
              <a:rPr lang="en-US" dirty="0"/>
              <a:t>Overall cost of hospital care</a:t>
            </a:r>
          </a:p>
          <a:p>
            <a:endParaRPr lang="en-US" sz="3300" dirty="0"/>
          </a:p>
          <a:p>
            <a:r>
              <a:rPr lang="en-US" sz="3300" dirty="0"/>
              <a:t>Costing results depend on how data is gathered and analyzed</a:t>
            </a:r>
          </a:p>
          <a:p>
            <a:pPr lvl="1"/>
            <a:r>
              <a:rPr lang="en-US" dirty="0"/>
              <a:t>Accurate data at the individual patient level is extraordinarily difficult to obtain</a:t>
            </a:r>
          </a:p>
          <a:p>
            <a:pPr marL="0" indent="0">
              <a:buNone/>
            </a:pPr>
            <a:endParaRPr lang="en-US" sz="3300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D49ADE8-0822-480C-A58E-A92099C6C32D}"/>
              </a:ext>
            </a:extLst>
          </p:cNvPr>
          <p:cNvCxnSpPr/>
          <p:nvPr/>
        </p:nvCxnSpPr>
        <p:spPr>
          <a:xfrm>
            <a:off x="830495" y="1376737"/>
            <a:ext cx="1053101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200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6CAF3-1CD9-40D0-B97C-A1FC7C15A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dirty="0"/>
              <a:t>Antimicrobial Resistance Rates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98529F-EF51-42C5-80A8-F374CFDE13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Antimicrobial resistance rates differ widely across institutions</a:t>
            </a:r>
          </a:p>
          <a:p>
            <a:pPr lvl="1"/>
            <a:r>
              <a:rPr lang="en-US" dirty="0"/>
              <a:t>Local resistance rates</a:t>
            </a:r>
          </a:p>
          <a:p>
            <a:pPr lvl="1"/>
            <a:r>
              <a:rPr lang="en-US" dirty="0"/>
              <a:t>Pediatric vs. adult vs. geriatric patients</a:t>
            </a:r>
          </a:p>
          <a:p>
            <a:pPr lvl="1"/>
            <a:r>
              <a:rPr lang="en-US" dirty="0"/>
              <a:t>Immunocompromised vs. immunocompetent</a:t>
            </a:r>
          </a:p>
          <a:p>
            <a:pPr lvl="1"/>
            <a:r>
              <a:rPr lang="en-US" dirty="0"/>
              <a:t>Travel and immigration</a:t>
            </a:r>
          </a:p>
          <a:p>
            <a:pPr lvl="1"/>
            <a:r>
              <a:rPr lang="en-US" dirty="0"/>
              <a:t>Other factors affecting baseline health of a population (homelessness, nursing homes, drug use, </a:t>
            </a:r>
            <a:r>
              <a:rPr lang="en-US" dirty="0" err="1"/>
              <a:t>ect</a:t>
            </a:r>
            <a:r>
              <a:rPr lang="en-US" dirty="0"/>
              <a:t>.)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D305DAB-8F8D-4947-A65F-5027AF619D42}"/>
              </a:ext>
            </a:extLst>
          </p:cNvPr>
          <p:cNvCxnSpPr/>
          <p:nvPr/>
        </p:nvCxnSpPr>
        <p:spPr>
          <a:xfrm>
            <a:off x="830495" y="1376737"/>
            <a:ext cx="1053101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693786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6CAF3-1CD9-40D0-B97C-A1FC7C15A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dirty="0"/>
              <a:t>Results Communication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98529F-EF51-42C5-80A8-F374CFDE13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/>
              <a:t>Passive communication</a:t>
            </a:r>
          </a:p>
          <a:p>
            <a:pPr lvl="1"/>
            <a:r>
              <a:rPr lang="en-US" dirty="0"/>
              <a:t>Results reported in medical record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u="sng" dirty="0"/>
              <a:t>Active communication</a:t>
            </a:r>
          </a:p>
          <a:p>
            <a:pPr lvl="1"/>
            <a:r>
              <a:rPr lang="en-US" dirty="0"/>
              <a:t>Results actively communicated to clinician, pharmacist, infectious diseases physician, or antimicrobial stewardship team </a:t>
            </a:r>
          </a:p>
          <a:p>
            <a:pPr lvl="1"/>
            <a:r>
              <a:rPr lang="en-US" dirty="0"/>
              <a:t>Phone, page, email, electronic alert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D879BC-8800-490F-9E65-AD2D4DA9DF0B}"/>
              </a:ext>
            </a:extLst>
          </p:cNvPr>
          <p:cNvSpPr txBox="1"/>
          <p:nvPr/>
        </p:nvSpPr>
        <p:spPr>
          <a:xfrm>
            <a:off x="838200" y="5341158"/>
            <a:ext cx="10538637" cy="95410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Antimicrobial stewardship is the single most important factor impacting antimicrobial escalation and de-escalation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7140117-4627-41FF-A9B0-5E9AA4732416}"/>
              </a:ext>
            </a:extLst>
          </p:cNvPr>
          <p:cNvCxnSpPr/>
          <p:nvPr/>
        </p:nvCxnSpPr>
        <p:spPr>
          <a:xfrm>
            <a:off x="830495" y="1376737"/>
            <a:ext cx="1053101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5700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6CAF3-1CD9-40D0-B97C-A1FC7C15A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dirty="0"/>
              <a:t>Physician Practices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98529F-EF51-42C5-80A8-F374CFDE13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4827174"/>
            <a:ext cx="10972800" cy="11430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000" dirty="0"/>
              <a:t>Q. How willing are physicians to change antibiotics based on an RDT result?</a:t>
            </a:r>
          </a:p>
          <a:p>
            <a:pPr marL="0" indent="0">
              <a:buNone/>
            </a:pPr>
            <a:r>
              <a:rPr lang="en-US" sz="3000" dirty="0"/>
              <a:t>A. It depends…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2CD49E-CBDB-454D-9597-32D13CCED533}"/>
              </a:ext>
            </a:extLst>
          </p:cNvPr>
          <p:cNvSpPr txBox="1"/>
          <p:nvPr/>
        </p:nvSpPr>
        <p:spPr>
          <a:xfrm>
            <a:off x="1052700" y="2583653"/>
            <a:ext cx="2275368" cy="954107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Blood Culture RDT Result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61AA93-B843-40AC-92C5-58B9F154713B}"/>
              </a:ext>
            </a:extLst>
          </p:cNvPr>
          <p:cNvSpPr txBox="1"/>
          <p:nvPr/>
        </p:nvSpPr>
        <p:spPr>
          <a:xfrm>
            <a:off x="4968100" y="2140059"/>
            <a:ext cx="2158409" cy="1815882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Opportunity to Optimize Antibiotic Therapy</a:t>
            </a:r>
          </a:p>
        </p:txBody>
      </p:sp>
      <p:sp>
        <p:nvSpPr>
          <p:cNvPr id="10" name="Right Arrow 11">
            <a:extLst>
              <a:ext uri="{FF2B5EF4-FFF2-40B4-BE49-F238E27FC236}">
                <a16:creationId xmlns:a16="http://schemas.microsoft.com/office/drawing/2014/main" id="{4F6DC0B2-8386-41E6-884C-9BB48BBFB0FF}"/>
              </a:ext>
            </a:extLst>
          </p:cNvPr>
          <p:cNvSpPr/>
          <p:nvPr/>
        </p:nvSpPr>
        <p:spPr>
          <a:xfrm>
            <a:off x="3540719" y="2667000"/>
            <a:ext cx="1263424" cy="762000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1">
            <a:extLst>
              <a:ext uri="{FF2B5EF4-FFF2-40B4-BE49-F238E27FC236}">
                <a16:creationId xmlns:a16="http://schemas.microsoft.com/office/drawing/2014/main" id="{BFCD6F07-58F4-4CA8-8A15-6E5966AD1B96}"/>
              </a:ext>
            </a:extLst>
          </p:cNvPr>
          <p:cNvSpPr/>
          <p:nvPr/>
        </p:nvSpPr>
        <p:spPr>
          <a:xfrm>
            <a:off x="7290466" y="2679706"/>
            <a:ext cx="1263424" cy="762000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FAFA2C3-5078-4443-8557-9BA46A0362E5}"/>
              </a:ext>
            </a:extLst>
          </p:cNvPr>
          <p:cNvSpPr txBox="1"/>
          <p:nvPr/>
        </p:nvSpPr>
        <p:spPr>
          <a:xfrm>
            <a:off x="8766541" y="2368208"/>
            <a:ext cx="2158409" cy="1384995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Antibiotic Therapy Changed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6A9D4BB-A121-4086-A7CC-BA7CA7764755}"/>
              </a:ext>
            </a:extLst>
          </p:cNvPr>
          <p:cNvCxnSpPr/>
          <p:nvPr/>
        </p:nvCxnSpPr>
        <p:spPr>
          <a:xfrm>
            <a:off x="830495" y="1376737"/>
            <a:ext cx="1053101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3832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7" grpId="0" animBg="1"/>
      <p:bldP spid="10" grpId="0" animBg="1"/>
      <p:bldP spid="15" grpId="0" animBg="1"/>
      <p:bldP spid="1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6CAF3-1CD9-40D0-B97C-A1FC7C15A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494" y="274637"/>
            <a:ext cx="10649082" cy="1402999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Will Blood Culture RDTs Have an Impact in Your Hospital?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98529F-EF51-42C5-80A8-F374CFDE13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1692" y="1872343"/>
            <a:ext cx="9200707" cy="456111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Hospital A </a:t>
            </a:r>
          </a:p>
          <a:p>
            <a:pPr lvl="1"/>
            <a:r>
              <a:rPr lang="en-US" dirty="0"/>
              <a:t>Low rates of resistance; large transplant population</a:t>
            </a:r>
          </a:p>
          <a:p>
            <a:pPr lvl="1"/>
            <a:r>
              <a:rPr lang="en-US" dirty="0"/>
              <a:t>Empiric therapy for GNR bacteremia is a carbapenem</a:t>
            </a:r>
          </a:p>
          <a:p>
            <a:pPr lvl="1"/>
            <a:r>
              <a:rPr lang="en-US" dirty="0"/>
              <a:t>Unlikely to de-escalate before full phenotypic susceptibility testing is complete</a:t>
            </a:r>
          </a:p>
          <a:p>
            <a:pPr lvl="1"/>
            <a:endParaRPr lang="en-US" sz="4200" dirty="0"/>
          </a:p>
          <a:p>
            <a:r>
              <a:rPr lang="en-US" dirty="0"/>
              <a:t>Hospital B</a:t>
            </a:r>
          </a:p>
          <a:p>
            <a:pPr lvl="1"/>
            <a:r>
              <a:rPr lang="en-US" dirty="0"/>
              <a:t>Low rates of resistance, few immunocompromised patients</a:t>
            </a:r>
          </a:p>
          <a:p>
            <a:pPr lvl="1"/>
            <a:r>
              <a:rPr lang="en-US" dirty="0"/>
              <a:t>Empiric therapy for GNR bacteremia is a 3</a:t>
            </a:r>
            <a:r>
              <a:rPr lang="en-US" baseline="30000" dirty="0"/>
              <a:t>rd</a:t>
            </a:r>
            <a:r>
              <a:rPr lang="en-US" dirty="0"/>
              <a:t> generation cephalosporin</a:t>
            </a:r>
          </a:p>
          <a:p>
            <a:pPr lvl="1"/>
            <a:r>
              <a:rPr lang="en-US" dirty="0"/>
              <a:t>Very likely to escalate therapy quickly based on RDT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Image result for hospital cartoon">
            <a:extLst>
              <a:ext uri="{FF2B5EF4-FFF2-40B4-BE49-F238E27FC236}">
                <a16:creationId xmlns:a16="http://schemas.microsoft.com/office/drawing/2014/main" id="{60B9649B-31DC-44CE-9239-4693A29942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767" y="1612333"/>
            <a:ext cx="2066925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hospital cartoon">
            <a:extLst>
              <a:ext uri="{FF2B5EF4-FFF2-40B4-BE49-F238E27FC236}">
                <a16:creationId xmlns:a16="http://schemas.microsoft.com/office/drawing/2014/main" id="{D0CC58A1-492B-4F85-B99D-247B3D0B75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57" y="4016829"/>
            <a:ext cx="2124075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51CF46A-775F-4F7F-AB6F-19328380ED35}"/>
              </a:ext>
            </a:extLst>
          </p:cNvPr>
          <p:cNvCxnSpPr/>
          <p:nvPr/>
        </p:nvCxnSpPr>
        <p:spPr>
          <a:xfrm>
            <a:off x="830495" y="1376737"/>
            <a:ext cx="1053101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0642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6CAF3-1CD9-40D0-B97C-A1FC7C15A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dirty="0"/>
              <a:t>Impact of Blood Culture RDTs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98529F-EF51-42C5-80A8-F374CFDE13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Studies have shown escalation &gt; &gt; &gt; &gt; de-escalation</a:t>
            </a:r>
          </a:p>
          <a:p>
            <a:pPr marL="685800" lvl="1"/>
            <a:r>
              <a:rPr lang="en-US" dirty="0"/>
              <a:t>Both in willingness to change/add  therapy and in time to antimicrobial change</a:t>
            </a:r>
            <a:endParaRPr lang="en-US" sz="2400" dirty="0"/>
          </a:p>
          <a:p>
            <a:pPr marL="685800" lvl="1"/>
            <a:endParaRPr lang="en-US" dirty="0"/>
          </a:p>
          <a:p>
            <a:pPr marL="285750"/>
            <a:r>
              <a:rPr lang="en-US" dirty="0"/>
              <a:t>Using the same blood culture RDT</a:t>
            </a:r>
          </a:p>
          <a:p>
            <a:pPr marL="685800" lvl="1"/>
            <a:r>
              <a:rPr lang="en-US" dirty="0"/>
              <a:t>Hospital B has the potential to show a HUGE impact on patient care and hospital costs</a:t>
            </a:r>
          </a:p>
          <a:p>
            <a:pPr marL="685800" lvl="1"/>
            <a:r>
              <a:rPr lang="en-US" dirty="0"/>
              <a:t>Hospital A will likely show no benefit</a:t>
            </a:r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061AF3C-F629-4830-B041-46EFE9570DE0}"/>
              </a:ext>
            </a:extLst>
          </p:cNvPr>
          <p:cNvCxnSpPr/>
          <p:nvPr/>
        </p:nvCxnSpPr>
        <p:spPr>
          <a:xfrm>
            <a:off x="830495" y="1376737"/>
            <a:ext cx="1053101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0836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EBEAE-D6FC-4E9F-BD9F-DE74786E5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494" y="197519"/>
            <a:ext cx="10531010" cy="952358"/>
          </a:xfrm>
        </p:spPr>
        <p:txBody>
          <a:bodyPr>
            <a:normAutofit/>
          </a:bodyPr>
          <a:lstStyle/>
          <a:p>
            <a:pPr algn="l"/>
            <a:r>
              <a:rPr lang="en-US" sz="4000" dirty="0"/>
              <a:t>Cost-Effectiveness Modeling of Blood Culture RDTs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98FAF65-56C7-4254-BF00-C725377967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78" y="1500106"/>
            <a:ext cx="3690292" cy="5128675"/>
          </a:xfrm>
          <a:prstGeom prst="rect">
            <a:avLst/>
          </a:prstGeom>
          <a:noFill/>
          <a:ln w="9525">
            <a:solidFill>
              <a:schemeClr val="tx1">
                <a:lumMod val="75000"/>
                <a:lumOff val="2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81881DB-3A40-4922-B164-A0AD10CEB5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255" y="1925329"/>
            <a:ext cx="7081305" cy="4480871"/>
          </a:xfrm>
          <a:prstGeom prst="rect">
            <a:avLst/>
          </a:prstGeom>
          <a:noFill/>
          <a:ln w="9525">
            <a:solidFill>
              <a:schemeClr val="tx1">
                <a:lumMod val="75000"/>
                <a:lumOff val="2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9240B1B-7046-4B8E-9983-50695F1328F6}"/>
              </a:ext>
            </a:extLst>
          </p:cNvPr>
          <p:cNvSpPr/>
          <p:nvPr/>
        </p:nvSpPr>
        <p:spPr>
          <a:xfrm>
            <a:off x="3161414" y="6488668"/>
            <a:ext cx="903058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dirty="0" err="1">
                <a:solidFill>
                  <a:srgbClr val="222222"/>
                </a:solidFill>
                <a:latin typeface="Arial" panose="020B0604020202020204" pitchFamily="34" charset="0"/>
              </a:rPr>
              <a:t>Pliakos</a:t>
            </a:r>
            <a:r>
              <a:rPr lang="en-US" sz="1600" dirty="0">
                <a:solidFill>
                  <a:srgbClr val="222222"/>
                </a:solidFill>
                <a:latin typeface="Arial" panose="020B0604020202020204" pitchFamily="34" charset="0"/>
              </a:rPr>
              <a:t> et al. 2018.  </a:t>
            </a:r>
            <a:r>
              <a:rPr lang="en-US" sz="1600" i="1" dirty="0">
                <a:solidFill>
                  <a:srgbClr val="222222"/>
                </a:solidFill>
                <a:latin typeface="Arial" panose="020B0604020202020204" pitchFamily="34" charset="0"/>
              </a:rPr>
              <a:t>Clinical microbiology reviews</a:t>
            </a:r>
            <a:r>
              <a:rPr lang="en-US" sz="1600" dirty="0">
                <a:solidFill>
                  <a:srgbClr val="222222"/>
                </a:solidFill>
                <a:latin typeface="Arial" panose="020B0604020202020204" pitchFamily="34" charset="0"/>
              </a:rPr>
              <a:t> 31.3: e00095-17</a:t>
            </a:r>
            <a:endParaRPr lang="en-US" sz="160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CF3D579-7C73-495E-86EA-916BFA314300}"/>
              </a:ext>
            </a:extLst>
          </p:cNvPr>
          <p:cNvSpPr/>
          <p:nvPr/>
        </p:nvSpPr>
        <p:spPr>
          <a:xfrm>
            <a:off x="609600" y="3537857"/>
            <a:ext cx="979714" cy="63137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EDB4ABB-455C-4C2E-9C06-BD83760FD4B5}"/>
              </a:ext>
            </a:extLst>
          </p:cNvPr>
          <p:cNvSpPr/>
          <p:nvPr/>
        </p:nvSpPr>
        <p:spPr>
          <a:xfrm>
            <a:off x="609600" y="5787212"/>
            <a:ext cx="979714" cy="63137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75268CB-CFD4-4E38-A037-1CD7A73C6E05}"/>
              </a:ext>
            </a:extLst>
          </p:cNvPr>
          <p:cNvSpPr/>
          <p:nvPr/>
        </p:nvSpPr>
        <p:spPr>
          <a:xfrm>
            <a:off x="1393371" y="2549567"/>
            <a:ext cx="979714" cy="63137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A8AC821-3C4E-4ED4-8969-1DBFD02A16B9}"/>
              </a:ext>
            </a:extLst>
          </p:cNvPr>
          <p:cNvSpPr/>
          <p:nvPr/>
        </p:nvSpPr>
        <p:spPr>
          <a:xfrm>
            <a:off x="1393371" y="4589174"/>
            <a:ext cx="979714" cy="63137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F41608-EEC5-486A-B59E-3704108A75C5}"/>
              </a:ext>
            </a:extLst>
          </p:cNvPr>
          <p:cNvSpPr txBox="1"/>
          <p:nvPr/>
        </p:nvSpPr>
        <p:spPr>
          <a:xfrm>
            <a:off x="6988629" y="1417638"/>
            <a:ext cx="1730829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Average Cost of a Strategy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E7ECBCE-8B4A-45BD-BAEB-59E2D2967E6B}"/>
              </a:ext>
            </a:extLst>
          </p:cNvPr>
          <p:cNvSpPr txBox="1"/>
          <p:nvPr/>
        </p:nvSpPr>
        <p:spPr>
          <a:xfrm>
            <a:off x="4327578" y="2891526"/>
            <a:ext cx="2253343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Average Effectiveness of a Strategy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C5D15F0-6492-4BEE-AE20-B43DBB0E28FC}"/>
              </a:ext>
            </a:extLst>
          </p:cNvPr>
          <p:cNvSpPr txBox="1"/>
          <p:nvPr/>
        </p:nvSpPr>
        <p:spPr>
          <a:xfrm>
            <a:off x="9064994" y="1348318"/>
            <a:ext cx="2723223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Conventional Methods WITHOUT ASP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6737D34-023E-4101-A6C0-EDA10FC1D184}"/>
              </a:ext>
            </a:extLst>
          </p:cNvPr>
          <p:cNvCxnSpPr>
            <a:cxnSpLocks/>
            <a:stCxn id="14" idx="2"/>
          </p:cNvCxnSpPr>
          <p:nvPr/>
        </p:nvCxnSpPr>
        <p:spPr>
          <a:xfrm flipH="1">
            <a:off x="8011886" y="1994649"/>
            <a:ext cx="2414720" cy="507691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AE2F4EF-26CA-4273-BCED-6EC8F03626F8}"/>
              </a:ext>
            </a:extLst>
          </p:cNvPr>
          <p:cNvCxnSpPr/>
          <p:nvPr/>
        </p:nvCxnSpPr>
        <p:spPr>
          <a:xfrm>
            <a:off x="830495" y="903008"/>
            <a:ext cx="1053101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9215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1" grpId="0" animBg="1"/>
      <p:bldP spid="12" grpId="0" animBg="1"/>
      <p:bldP spid="5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0494" y="274638"/>
            <a:ext cx="7719146" cy="126374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/>
              <a:t>Rapid Diagnostic Testing From Blood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D240E2-44EA-4692-B3DC-6F7527C495BD}"/>
              </a:ext>
            </a:extLst>
          </p:cNvPr>
          <p:cNvSpPr txBox="1"/>
          <p:nvPr/>
        </p:nvSpPr>
        <p:spPr>
          <a:xfrm>
            <a:off x="9738471" y="1263867"/>
            <a:ext cx="2135740" cy="83099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Rapid Susceptibility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93E33F4-EFE2-4477-857F-9FBC65B0717F}"/>
              </a:ext>
            </a:extLst>
          </p:cNvPr>
          <p:cNvSpPr txBox="1"/>
          <p:nvPr/>
        </p:nvSpPr>
        <p:spPr>
          <a:xfrm>
            <a:off x="7952201" y="2003463"/>
            <a:ext cx="11096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2010s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51FD21C-27E0-4EDA-A1E3-CC83767AC959}"/>
              </a:ext>
            </a:extLst>
          </p:cNvPr>
          <p:cNvSpPr txBox="1"/>
          <p:nvPr/>
        </p:nvSpPr>
        <p:spPr>
          <a:xfrm>
            <a:off x="1546513" y="4647621"/>
            <a:ext cx="3053137" cy="46166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Multiplex PCR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06F52E-0769-42BD-9C33-585731442234}"/>
              </a:ext>
            </a:extLst>
          </p:cNvPr>
          <p:cNvSpPr txBox="1"/>
          <p:nvPr/>
        </p:nvSpPr>
        <p:spPr>
          <a:xfrm>
            <a:off x="3376758" y="2000043"/>
            <a:ext cx="11096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1990s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FDBE954-A838-4460-BCEF-7B0E48EFC3E2}"/>
              </a:ext>
            </a:extLst>
          </p:cNvPr>
          <p:cNvSpPr txBox="1"/>
          <p:nvPr/>
        </p:nvSpPr>
        <p:spPr>
          <a:xfrm>
            <a:off x="5614818" y="2008607"/>
            <a:ext cx="11096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2000s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CE05D4F-81FF-4ED5-8FFB-9DC67DA10343}"/>
              </a:ext>
            </a:extLst>
          </p:cNvPr>
          <p:cNvSpPr txBox="1"/>
          <p:nvPr/>
        </p:nvSpPr>
        <p:spPr>
          <a:xfrm>
            <a:off x="7296793" y="2037078"/>
            <a:ext cx="2473354" cy="46166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Hybridization</a:t>
            </a:r>
          </a:p>
        </p:txBody>
      </p:sp>
      <p:pic>
        <p:nvPicPr>
          <p:cNvPr id="2052" name="Picture 4" descr="https://www.bruker.com/fileadmin/_processed_/csm_microflex-lt-product-banner_1d453de04d.jpg">
            <a:extLst>
              <a:ext uri="{FF2B5EF4-FFF2-40B4-BE49-F238E27FC236}">
                <a16:creationId xmlns:a16="http://schemas.microsoft.com/office/drawing/2014/main" id="{5305C661-E55C-4236-93E7-C2AE68C630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79" r="33895"/>
          <a:stretch/>
        </p:blipFill>
        <p:spPr bwMode="auto">
          <a:xfrm>
            <a:off x="3894297" y="2406601"/>
            <a:ext cx="1449657" cy="2162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0" descr="Image result for verigene">
            <a:extLst>
              <a:ext uri="{FF2B5EF4-FFF2-40B4-BE49-F238E27FC236}">
                <a16:creationId xmlns:a16="http://schemas.microsoft.com/office/drawing/2014/main" id="{75E4A58D-290F-4C4B-ADC4-7399E25900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63" y="2612017"/>
            <a:ext cx="2630132" cy="1830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B48B2209-00B7-4802-990B-649F49E8E252}"/>
              </a:ext>
            </a:extLst>
          </p:cNvPr>
          <p:cNvSpPr txBox="1"/>
          <p:nvPr/>
        </p:nvSpPr>
        <p:spPr>
          <a:xfrm>
            <a:off x="8089655" y="4763137"/>
            <a:ext cx="3297631" cy="46166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Direct from whole blood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890A965D-E0A9-4C29-9B3E-2B0C9CA4BC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1116" y="2712053"/>
            <a:ext cx="1735212" cy="1730536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FAA462EB-50B0-4C35-A941-18EA330842CB}"/>
              </a:ext>
            </a:extLst>
          </p:cNvPr>
          <p:cNvSpPr txBox="1"/>
          <p:nvPr/>
        </p:nvSpPr>
        <p:spPr>
          <a:xfrm>
            <a:off x="3924610" y="1489905"/>
            <a:ext cx="2734630" cy="83099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MALDI-TOF </a:t>
            </a:r>
          </a:p>
          <a:p>
            <a:pPr algn="ctr"/>
            <a:r>
              <a:rPr lang="en-US" sz="2400" dirty="0"/>
              <a:t>Mass Spectrometry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A8ED8A0-9D4A-4B84-BA28-69EDC68B6070}"/>
              </a:ext>
            </a:extLst>
          </p:cNvPr>
          <p:cNvSpPr txBox="1"/>
          <p:nvPr/>
        </p:nvSpPr>
        <p:spPr>
          <a:xfrm>
            <a:off x="539972" y="1836253"/>
            <a:ext cx="2013082" cy="83099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Hybridization Probe</a:t>
            </a:r>
          </a:p>
        </p:txBody>
      </p:sp>
      <p:pic>
        <p:nvPicPr>
          <p:cNvPr id="5122" name="Picture 2" descr="Xpert MRSA/SA BC">
            <a:extLst>
              <a:ext uri="{FF2B5EF4-FFF2-40B4-BE49-F238E27FC236}">
                <a16:creationId xmlns:a16="http://schemas.microsoft.com/office/drawing/2014/main" id="{34709E72-76C1-43A7-BEC3-80C5372A88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8441" y="5224802"/>
            <a:ext cx="1528317" cy="1653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vitek ms">
            <a:extLst>
              <a:ext uri="{FF2B5EF4-FFF2-40B4-BE49-F238E27FC236}">
                <a16:creationId xmlns:a16="http://schemas.microsoft.com/office/drawing/2014/main" id="{E6A45DA0-EF0D-4458-BF6C-00BBB96DEA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76" r="26238"/>
          <a:stretch/>
        </p:blipFill>
        <p:spPr bwMode="auto">
          <a:xfrm>
            <a:off x="5261976" y="2476736"/>
            <a:ext cx="1728479" cy="2797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Image result for T2 candida">
            <a:extLst>
              <a:ext uri="{FF2B5EF4-FFF2-40B4-BE49-F238E27FC236}">
                <a16:creationId xmlns:a16="http://schemas.microsoft.com/office/drawing/2014/main" id="{94632CD0-BCA4-4178-B9D9-2544D6C81C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97" t="18431" r="14967"/>
          <a:stretch/>
        </p:blipFill>
        <p:spPr bwMode="auto">
          <a:xfrm>
            <a:off x="8102899" y="5273890"/>
            <a:ext cx="1917822" cy="1456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Image result for karius blood">
            <a:extLst>
              <a:ext uri="{FF2B5EF4-FFF2-40B4-BE49-F238E27FC236}">
                <a16:creationId xmlns:a16="http://schemas.microsoft.com/office/drawing/2014/main" id="{92AACD8C-B840-4887-9E36-4759157F4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0569" y="5258239"/>
            <a:ext cx="832964" cy="1418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Image result for biofire torch">
            <a:extLst>
              <a:ext uri="{FF2B5EF4-FFF2-40B4-BE49-F238E27FC236}">
                <a16:creationId xmlns:a16="http://schemas.microsoft.com/office/drawing/2014/main" id="{EE77BFD3-42C3-432A-ACF3-013756284C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66" r="22174"/>
          <a:stretch/>
        </p:blipFill>
        <p:spPr bwMode="auto">
          <a:xfrm>
            <a:off x="3299476" y="5140649"/>
            <a:ext cx="1402716" cy="1723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Image result for accelerate pheno">
            <a:extLst>
              <a:ext uri="{FF2B5EF4-FFF2-40B4-BE49-F238E27FC236}">
                <a16:creationId xmlns:a16="http://schemas.microsoft.com/office/drawing/2014/main" id="{9A8F69A8-0884-461A-89B5-ED9B6AEF8F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5664" y="1980366"/>
            <a:ext cx="2135739" cy="2172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C7D7015-B284-4B7F-BDA6-A754FF281C90}"/>
              </a:ext>
            </a:extLst>
          </p:cNvPr>
          <p:cNvCxnSpPr/>
          <p:nvPr/>
        </p:nvCxnSpPr>
        <p:spPr>
          <a:xfrm>
            <a:off x="830495" y="1249416"/>
            <a:ext cx="1053101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51329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Take Home Points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Blood culture RDTs decrease the turnaround time for results, but data supporting improved patient outcomes and reduced hospital costs are variable</a:t>
            </a:r>
          </a:p>
          <a:p>
            <a:endParaRPr lang="en-US" dirty="0"/>
          </a:p>
          <a:p>
            <a:r>
              <a:rPr lang="en-US" dirty="0"/>
              <a:t>Although outcome studies are very difficult to perform, more are needed </a:t>
            </a:r>
          </a:p>
          <a:p>
            <a:endParaRPr lang="en-US" dirty="0"/>
          </a:p>
          <a:p>
            <a:r>
              <a:rPr lang="en-US" dirty="0"/>
              <a:t>These studies help justify laboratory implementation of current RDTs and promote development of new rapid diagnostic testing</a:t>
            </a:r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A0F72ED-34D3-441F-B002-2E60CAB1E245}"/>
              </a:ext>
            </a:extLst>
          </p:cNvPr>
          <p:cNvCxnSpPr/>
          <p:nvPr/>
        </p:nvCxnSpPr>
        <p:spPr>
          <a:xfrm>
            <a:off x="830495" y="1376737"/>
            <a:ext cx="1053101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8742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smiley face with blood drop eyes">
            <a:extLst>
              <a:ext uri="{FF2B5EF4-FFF2-40B4-BE49-F238E27FC236}">
                <a16:creationId xmlns:a16="http://schemas.microsoft.com/office/drawing/2014/main" id="{FF0B8E6A-75AA-4498-B84F-D25A270949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202" y="1781025"/>
            <a:ext cx="1322416" cy="1862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0493" y="274637"/>
            <a:ext cx="10531011" cy="1425361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Make the Case for Blood Culture RDTs</a:t>
            </a:r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E40D6E4B-920F-4BEC-B5BF-2BA684D86D26}"/>
              </a:ext>
            </a:extLst>
          </p:cNvPr>
          <p:cNvSpPr/>
          <p:nvPr/>
        </p:nvSpPr>
        <p:spPr>
          <a:xfrm>
            <a:off x="5452950" y="5295456"/>
            <a:ext cx="1392025" cy="140459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BB6F9F6-920C-48C6-9E9C-D903965C1C7B}"/>
              </a:ext>
            </a:extLst>
          </p:cNvPr>
          <p:cNvSpPr/>
          <p:nvPr/>
        </p:nvSpPr>
        <p:spPr>
          <a:xfrm rot="20895758">
            <a:off x="1426133" y="4986295"/>
            <a:ext cx="9445658" cy="2733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3BA6AAD-4279-4FFE-89AE-E0DF04BF2680}"/>
              </a:ext>
            </a:extLst>
          </p:cNvPr>
          <p:cNvSpPr txBox="1"/>
          <p:nvPr/>
        </p:nvSpPr>
        <p:spPr>
          <a:xfrm rot="20898722">
            <a:off x="7719601" y="3767259"/>
            <a:ext cx="2999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COST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431C2D4-0303-4CBF-AC7D-0554E030FCE8}"/>
              </a:ext>
            </a:extLst>
          </p:cNvPr>
          <p:cNvSpPr txBox="1"/>
          <p:nvPr/>
        </p:nvSpPr>
        <p:spPr>
          <a:xfrm rot="20867562">
            <a:off x="1133180" y="4912086"/>
            <a:ext cx="4794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Rapid turnaround time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02B09A8-FD2A-42E1-AE24-4EFADBB35554}"/>
              </a:ext>
            </a:extLst>
          </p:cNvPr>
          <p:cNvSpPr txBox="1"/>
          <p:nvPr/>
        </p:nvSpPr>
        <p:spPr>
          <a:xfrm rot="20867562">
            <a:off x="1463411" y="4442487"/>
            <a:ext cx="3789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Easy to use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4CCF7B4-AE01-4BEB-9947-2C80CEAB07FE}"/>
              </a:ext>
            </a:extLst>
          </p:cNvPr>
          <p:cNvSpPr txBox="1"/>
          <p:nvPr/>
        </p:nvSpPr>
        <p:spPr>
          <a:xfrm rot="20867562">
            <a:off x="672124" y="3929776"/>
            <a:ext cx="55728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Improved patient outcomes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CCB2F17-8F9A-46A6-8477-706DE957303B}"/>
              </a:ext>
            </a:extLst>
          </p:cNvPr>
          <p:cNvSpPr txBox="1"/>
          <p:nvPr/>
        </p:nvSpPr>
        <p:spPr>
          <a:xfrm rot="20867562">
            <a:off x="517777" y="3385702"/>
            <a:ext cx="55728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Reduced healthcare costs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DABB486-28D8-469E-877E-6F270532F8CC}"/>
              </a:ext>
            </a:extLst>
          </p:cNvPr>
          <p:cNvCxnSpPr/>
          <p:nvPr/>
        </p:nvCxnSpPr>
        <p:spPr>
          <a:xfrm>
            <a:off x="830495" y="1376737"/>
            <a:ext cx="1053101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407126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ww.northshore.org/globalassets/locations/evanston-hospital-main.jpg">
            <a:extLst>
              <a:ext uri="{FF2B5EF4-FFF2-40B4-BE49-F238E27FC236}">
                <a16:creationId xmlns:a16="http://schemas.microsoft.com/office/drawing/2014/main" id="{D9BC1B3A-37E8-4E39-A8B4-5607537FCB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397" y="2559040"/>
            <a:ext cx="5915555" cy="3886191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9CD549E-AD4A-4059-B419-68682BCD6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Acknowledgements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A4A03B-55E7-42C1-BA63-41387F3E88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211" y="1938979"/>
            <a:ext cx="4468351" cy="4506245"/>
          </a:xfrm>
        </p:spPr>
        <p:txBody>
          <a:bodyPr>
            <a:normAutofit/>
          </a:bodyPr>
          <a:lstStyle/>
          <a:p>
            <a:r>
              <a:rPr lang="en-US" sz="2800" dirty="0"/>
              <a:t>Dr. Mike Dunne for his mentorship</a:t>
            </a:r>
          </a:p>
          <a:p>
            <a:endParaRPr lang="en-US" dirty="0"/>
          </a:p>
          <a:p>
            <a:r>
              <a:rPr lang="en-US" sz="2800" dirty="0"/>
              <a:t>ISM Pasteur Award Organizing Committee</a:t>
            </a:r>
          </a:p>
          <a:p>
            <a:endParaRPr lang="en-US" sz="2800" dirty="0"/>
          </a:p>
          <a:p>
            <a:r>
              <a:rPr lang="en-US" sz="2800" dirty="0"/>
              <a:t>Colleagues and microbiology technologists at NorthShore University HealthSystem</a:t>
            </a:r>
          </a:p>
        </p:txBody>
      </p:sp>
      <p:pic>
        <p:nvPicPr>
          <p:cNvPr id="1028" name="Picture 4" descr="Image result for northshore university healthsystem logo">
            <a:extLst>
              <a:ext uri="{FF2B5EF4-FFF2-40B4-BE49-F238E27FC236}">
                <a16:creationId xmlns:a16="http://schemas.microsoft.com/office/drawing/2014/main" id="{FBD286E9-B026-4A56-BE5A-25742EA89B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376737"/>
            <a:ext cx="4468351" cy="1022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Image result for university of chicago pritzker school of medicine">
            <a:extLst>
              <a:ext uri="{FF2B5EF4-FFF2-40B4-BE49-F238E27FC236}">
                <a16:creationId xmlns:a16="http://schemas.microsoft.com/office/drawing/2014/main" id="{9DCB2FC8-40FA-4C8B-8CDB-87A39AC58B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4026" y="5827947"/>
            <a:ext cx="2542855" cy="964166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924C16C-9723-4CD3-8FE6-9E69A9563B6A}"/>
              </a:ext>
            </a:extLst>
          </p:cNvPr>
          <p:cNvCxnSpPr/>
          <p:nvPr/>
        </p:nvCxnSpPr>
        <p:spPr>
          <a:xfrm>
            <a:off x="830495" y="1376737"/>
            <a:ext cx="1053101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23516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 descr="spotlight_bactecfx_200px">
            <a:extLst>
              <a:ext uri="{FF2B5EF4-FFF2-40B4-BE49-F238E27FC236}">
                <a16:creationId xmlns:a16="http://schemas.microsoft.com/office/drawing/2014/main" id="{D36912D5-C8DA-4F72-8A7E-ED2F68DED9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74" y="1678561"/>
            <a:ext cx="1503479" cy="3265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8E167E95-B49A-4166-9260-74A8C1BED00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69" t="33094" r="708" b="5122"/>
          <a:stretch/>
        </p:blipFill>
        <p:spPr>
          <a:xfrm>
            <a:off x="81822" y="4812563"/>
            <a:ext cx="6455671" cy="208694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D573620-9A85-4F3C-B2B6-5F57DFD00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0685" y="163543"/>
            <a:ext cx="8259663" cy="583701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Rapid Diagnostic Testing From Blood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24C530-D1E8-4C29-B432-FEDE5A35AB88}"/>
              </a:ext>
            </a:extLst>
          </p:cNvPr>
          <p:cNvSpPr txBox="1"/>
          <p:nvPr/>
        </p:nvSpPr>
        <p:spPr>
          <a:xfrm>
            <a:off x="8507002" y="6492875"/>
            <a:ext cx="3684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L. Samuel. JALM (2019): 631-642</a:t>
            </a:r>
          </a:p>
        </p:txBody>
      </p:sp>
      <p:pic>
        <p:nvPicPr>
          <p:cNvPr id="32" name="Picture 2">
            <a:extLst>
              <a:ext uri="{FF2B5EF4-FFF2-40B4-BE49-F238E27FC236}">
                <a16:creationId xmlns:a16="http://schemas.microsoft.com/office/drawing/2014/main" id="{4C451725-C533-4B48-99DA-CC882F7913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430" y="233207"/>
            <a:ext cx="2667000" cy="150018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Down Arrow 27">
            <a:extLst>
              <a:ext uri="{FF2B5EF4-FFF2-40B4-BE49-F238E27FC236}">
                <a16:creationId xmlns:a16="http://schemas.microsoft.com/office/drawing/2014/main" id="{3193B406-BB0C-4AB5-A3CF-A92CD5001167}"/>
              </a:ext>
            </a:extLst>
          </p:cNvPr>
          <p:cNvSpPr/>
          <p:nvPr/>
        </p:nvSpPr>
        <p:spPr>
          <a:xfrm>
            <a:off x="1888964" y="1860564"/>
            <a:ext cx="306880" cy="428281"/>
          </a:xfrm>
          <a:prstGeom prst="downArrow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sz="2800"/>
          </a:p>
        </p:txBody>
      </p:sp>
      <p:sp>
        <p:nvSpPr>
          <p:cNvPr id="37" name="Down Arrow 28">
            <a:extLst>
              <a:ext uri="{FF2B5EF4-FFF2-40B4-BE49-F238E27FC236}">
                <a16:creationId xmlns:a16="http://schemas.microsoft.com/office/drawing/2014/main" id="{883772D4-29CB-4876-A047-50DE7E7507EE}"/>
              </a:ext>
            </a:extLst>
          </p:cNvPr>
          <p:cNvSpPr/>
          <p:nvPr/>
        </p:nvSpPr>
        <p:spPr>
          <a:xfrm rot="16200000" flipH="1">
            <a:off x="2570109" y="3352832"/>
            <a:ext cx="470781" cy="387862"/>
          </a:xfrm>
          <a:prstGeom prst="downArrow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sz="2800"/>
          </a:p>
        </p:txBody>
      </p:sp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16DA119C-2176-4A3F-A94A-4FCCA8A57068}"/>
              </a:ext>
            </a:extLst>
          </p:cNvPr>
          <p:cNvSpPr>
            <a:spLocks noGrp="1"/>
          </p:cNvSpPr>
          <p:nvPr/>
        </p:nvSpPr>
        <p:spPr bwMode="auto">
          <a:xfrm>
            <a:off x="3126786" y="3229220"/>
            <a:ext cx="1580764" cy="583701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US" altLang="en-US" sz="2800" dirty="0"/>
              <a:t>Positive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0FE997D0-537E-49C1-BB15-81FD997A2BBA}"/>
              </a:ext>
            </a:extLst>
          </p:cNvPr>
          <p:cNvGrpSpPr/>
          <p:nvPr/>
        </p:nvGrpSpPr>
        <p:grpSpPr>
          <a:xfrm>
            <a:off x="5392620" y="1803059"/>
            <a:ext cx="2075172" cy="623748"/>
            <a:chOff x="5346634" y="3034944"/>
            <a:chExt cx="2182185" cy="614822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E2A94DDC-7B5F-48D1-A376-52263FC6C24B}"/>
                </a:ext>
              </a:extLst>
            </p:cNvPr>
            <p:cNvSpPr/>
            <p:nvPr/>
          </p:nvSpPr>
          <p:spPr>
            <a:xfrm>
              <a:off x="5346634" y="3034944"/>
              <a:ext cx="1800798" cy="61482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sz="2800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29D28A8-19EE-475C-8DE5-432D8571752C}"/>
                </a:ext>
              </a:extLst>
            </p:cNvPr>
            <p:cNvSpPr/>
            <p:nvPr/>
          </p:nvSpPr>
          <p:spPr>
            <a:xfrm>
              <a:off x="6988579" y="3034944"/>
              <a:ext cx="540240" cy="61482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sz="2800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67E8653D-B9FC-4A4F-B05B-B760F717659E}"/>
                </a:ext>
              </a:extLst>
            </p:cNvPr>
            <p:cNvSpPr/>
            <p:nvPr/>
          </p:nvSpPr>
          <p:spPr>
            <a:xfrm>
              <a:off x="5847381" y="3178788"/>
              <a:ext cx="810359" cy="351327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sz="2800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4765FC95-84E6-4A88-BE24-9C9894512591}"/>
              </a:ext>
            </a:extLst>
          </p:cNvPr>
          <p:cNvGrpSpPr/>
          <p:nvPr/>
        </p:nvGrpSpPr>
        <p:grpSpPr>
          <a:xfrm>
            <a:off x="5589996" y="4833979"/>
            <a:ext cx="1894995" cy="449924"/>
            <a:chOff x="5246482" y="3973677"/>
            <a:chExt cx="2221553" cy="449924"/>
          </a:xfrm>
        </p:grpSpPr>
        <p:sp>
          <p:nvSpPr>
            <p:cNvPr id="44" name="Flowchart: Magnetic Disk 43">
              <a:extLst>
                <a:ext uri="{FF2B5EF4-FFF2-40B4-BE49-F238E27FC236}">
                  <a16:creationId xmlns:a16="http://schemas.microsoft.com/office/drawing/2014/main" id="{E6FBBAB3-9819-4E3E-8A72-938AF2CF990E}"/>
                </a:ext>
              </a:extLst>
            </p:cNvPr>
            <p:cNvSpPr/>
            <p:nvPr/>
          </p:nvSpPr>
          <p:spPr>
            <a:xfrm>
              <a:off x="5246482" y="3973677"/>
              <a:ext cx="2221553" cy="297524"/>
            </a:xfrm>
            <a:prstGeom prst="flowChartMagneticDisk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sz="2800"/>
            </a:p>
          </p:txBody>
        </p:sp>
        <p:sp>
          <p:nvSpPr>
            <p:cNvPr id="45" name="Flowchart: Magnetic Disk 44">
              <a:extLst>
                <a:ext uri="{FF2B5EF4-FFF2-40B4-BE49-F238E27FC236}">
                  <a16:creationId xmlns:a16="http://schemas.microsoft.com/office/drawing/2014/main" id="{46484F06-A910-495A-AA91-1C0F7027EC7B}"/>
                </a:ext>
              </a:extLst>
            </p:cNvPr>
            <p:cNvSpPr/>
            <p:nvPr/>
          </p:nvSpPr>
          <p:spPr>
            <a:xfrm>
              <a:off x="5246482" y="4126077"/>
              <a:ext cx="2221553" cy="297524"/>
            </a:xfrm>
            <a:prstGeom prst="flowChartMagneticDisk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sz="2800"/>
            </a:p>
          </p:txBody>
        </p:sp>
      </p:grpSp>
      <p:pic>
        <p:nvPicPr>
          <p:cNvPr id="48" name="Picture 47">
            <a:extLst>
              <a:ext uri="{FF2B5EF4-FFF2-40B4-BE49-F238E27FC236}">
                <a16:creationId xmlns:a16="http://schemas.microsoft.com/office/drawing/2014/main" id="{90E3CB25-EE9C-4E13-A68B-B3CA663ECD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" t="47748" r="39395" b="13107"/>
          <a:stretch>
            <a:fillRect/>
          </a:stretch>
        </p:blipFill>
        <p:spPr bwMode="auto">
          <a:xfrm>
            <a:off x="7723618" y="1084528"/>
            <a:ext cx="2098488" cy="1807407"/>
          </a:xfrm>
          <a:prstGeom prst="rect">
            <a:avLst/>
          </a:prstGeom>
          <a:noFill/>
          <a:ln w="9525">
            <a:solidFill>
              <a:srgbClr val="59595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Content Placeholder 4">
            <a:extLst>
              <a:ext uri="{FF2B5EF4-FFF2-40B4-BE49-F238E27FC236}">
                <a16:creationId xmlns:a16="http://schemas.microsoft.com/office/drawing/2014/main" id="{F1AF69CD-FA67-4AD8-8318-D7E652F57A1F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15153" r="5296"/>
          <a:stretch>
            <a:fillRect/>
          </a:stretch>
        </p:blipFill>
        <p:spPr bwMode="auto">
          <a:xfrm>
            <a:off x="7788831" y="4190588"/>
            <a:ext cx="2079496" cy="1961342"/>
          </a:xfrm>
          <a:prstGeom prst="rect">
            <a:avLst/>
          </a:prstGeom>
          <a:noFill/>
          <a:ln w="9525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</p:spPr>
      </p:pic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2148C79D-5C48-4997-A52C-9D89012B4149}"/>
              </a:ext>
            </a:extLst>
          </p:cNvPr>
          <p:cNvCxnSpPr>
            <a:cxnSpLocks/>
            <a:stCxn id="38" idx="3"/>
          </p:cNvCxnSpPr>
          <p:nvPr/>
        </p:nvCxnSpPr>
        <p:spPr>
          <a:xfrm flipV="1">
            <a:off x="4707550" y="2301785"/>
            <a:ext cx="601741" cy="12192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7BA8A883-B68B-44F2-BDB1-DC0A2A0C9537}"/>
              </a:ext>
            </a:extLst>
          </p:cNvPr>
          <p:cNvCxnSpPr>
            <a:cxnSpLocks/>
            <a:stCxn id="38" idx="3"/>
          </p:cNvCxnSpPr>
          <p:nvPr/>
        </p:nvCxnSpPr>
        <p:spPr>
          <a:xfrm>
            <a:off x="4707550" y="3521071"/>
            <a:ext cx="765897" cy="13767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ADEA57A8-DC0B-4A1C-9E9C-EA3FC1C09310}"/>
              </a:ext>
            </a:extLst>
          </p:cNvPr>
          <p:cNvSpPr>
            <a:spLocks noGrp="1"/>
          </p:cNvSpPr>
          <p:nvPr/>
        </p:nvSpPr>
        <p:spPr bwMode="auto">
          <a:xfrm>
            <a:off x="5392620" y="3190167"/>
            <a:ext cx="1894996" cy="759321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US" altLang="en-US" sz="2000" dirty="0"/>
              <a:t>Rapid Pathogen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US" altLang="en-US" sz="2000" dirty="0"/>
              <a:t>Detection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3E84AE93-8E8D-483F-8B11-211239634A65}"/>
              </a:ext>
            </a:extLst>
          </p:cNvPr>
          <p:cNvCxnSpPr>
            <a:cxnSpLocks/>
          </p:cNvCxnSpPr>
          <p:nvPr/>
        </p:nvCxnSpPr>
        <p:spPr>
          <a:xfrm flipV="1">
            <a:off x="4729403" y="3512090"/>
            <a:ext cx="489869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A6F691F8-5CEB-4351-A382-85CF98E9A19D}"/>
              </a:ext>
            </a:extLst>
          </p:cNvPr>
          <p:cNvSpPr>
            <a:spLocks noGrp="1"/>
          </p:cNvSpPr>
          <p:nvPr/>
        </p:nvSpPr>
        <p:spPr bwMode="auto">
          <a:xfrm>
            <a:off x="7788831" y="3190167"/>
            <a:ext cx="2006046" cy="759321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en-US" altLang="en-US" sz="2000" dirty="0">
                <a:solidFill>
                  <a:sysClr val="windowText" lastClr="000000"/>
                </a:solidFill>
              </a:rPr>
              <a:t>Molecular</a:t>
            </a:r>
          </a:p>
          <a:p>
            <a:pPr algn="ctr">
              <a:buNone/>
            </a:pPr>
            <a:r>
              <a:rPr lang="en-US" altLang="en-US" sz="2000" dirty="0">
                <a:solidFill>
                  <a:sysClr val="windowText" lastClr="000000"/>
                </a:solidFill>
              </a:rPr>
              <a:t> Identification</a:t>
            </a:r>
          </a:p>
        </p:txBody>
      </p:sp>
      <p:pic>
        <p:nvPicPr>
          <p:cNvPr id="26" name="Picture 25" descr="An empty bottle on a table&#10;&#10;Description automatically generated">
            <a:extLst>
              <a:ext uri="{FF2B5EF4-FFF2-40B4-BE49-F238E27FC236}">
                <a16:creationId xmlns:a16="http://schemas.microsoft.com/office/drawing/2014/main" id="{A0E9F159-A6DF-4852-B461-F14FD20119A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84" t="10424" r="35063" b="2866"/>
          <a:stretch/>
        </p:blipFill>
        <p:spPr>
          <a:xfrm>
            <a:off x="1667494" y="2677495"/>
            <a:ext cx="633034" cy="1843217"/>
          </a:xfrm>
          <a:prstGeom prst="rect">
            <a:avLst/>
          </a:prstGeom>
        </p:spPr>
      </p:pic>
      <p:pic>
        <p:nvPicPr>
          <p:cNvPr id="28" name="Content Placeholder 5" descr="A picture containing black, sitting, table, small&#10;&#10;Description automatically generated">
            <a:extLst>
              <a:ext uri="{FF2B5EF4-FFF2-40B4-BE49-F238E27FC236}">
                <a16:creationId xmlns:a16="http://schemas.microsoft.com/office/drawing/2014/main" id="{1EBEE770-71CF-4C28-A02E-48F4D77108A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987462" y="2407570"/>
            <a:ext cx="2056597" cy="2056597"/>
          </a:xfrm>
          <a:prstGeom prst="rect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</p:pic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7D929D9A-BEFA-48C0-B8A0-BAA5D61E18FC}"/>
              </a:ext>
            </a:extLst>
          </p:cNvPr>
          <p:cNvCxnSpPr>
            <a:cxnSpLocks/>
          </p:cNvCxnSpPr>
          <p:nvPr/>
        </p:nvCxnSpPr>
        <p:spPr>
          <a:xfrm flipV="1">
            <a:off x="9863292" y="4705267"/>
            <a:ext cx="832106" cy="77602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D1433097-FB98-459B-A76A-9ED0CFD82F0B}"/>
              </a:ext>
            </a:extLst>
          </p:cNvPr>
          <p:cNvCxnSpPr>
            <a:cxnSpLocks/>
          </p:cNvCxnSpPr>
          <p:nvPr/>
        </p:nvCxnSpPr>
        <p:spPr>
          <a:xfrm>
            <a:off x="3650686" y="754749"/>
            <a:ext cx="825966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0424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6" grpId="0" animBg="1"/>
      <p:bldP spid="37" grpId="0" animBg="1"/>
      <p:bldP spid="38" grpId="0" animBg="1"/>
      <p:bldP spid="24" grpId="0" animBg="1"/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Rapid Diagnostic Tests (RDTs)</a:t>
            </a:r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E40D6E4B-920F-4BEC-B5BF-2BA684D86D26}"/>
              </a:ext>
            </a:extLst>
          </p:cNvPr>
          <p:cNvSpPr/>
          <p:nvPr/>
        </p:nvSpPr>
        <p:spPr>
          <a:xfrm>
            <a:off x="5399788" y="5319569"/>
            <a:ext cx="1392025" cy="140459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BB6F9F6-920C-48C6-9E9C-D903965C1C7B}"/>
              </a:ext>
            </a:extLst>
          </p:cNvPr>
          <p:cNvSpPr/>
          <p:nvPr/>
        </p:nvSpPr>
        <p:spPr>
          <a:xfrm>
            <a:off x="1372971" y="5010408"/>
            <a:ext cx="9445658" cy="2733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688F680-3DFC-49BF-A7E6-B4F1EE2FAEA7}"/>
              </a:ext>
            </a:extLst>
          </p:cNvPr>
          <p:cNvSpPr txBox="1"/>
          <p:nvPr/>
        </p:nvSpPr>
        <p:spPr>
          <a:xfrm>
            <a:off x="1301456" y="4417245"/>
            <a:ext cx="4794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Rapid turnaround time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5CA4BB6-BA86-44FC-B715-E290FAF2C6A3}"/>
              </a:ext>
            </a:extLst>
          </p:cNvPr>
          <p:cNvSpPr txBox="1"/>
          <p:nvPr/>
        </p:nvSpPr>
        <p:spPr>
          <a:xfrm>
            <a:off x="1236073" y="3841434"/>
            <a:ext cx="4794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Easy to use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19DDBCB-3856-4787-B6AE-372EE54B33AF}"/>
              </a:ext>
            </a:extLst>
          </p:cNvPr>
          <p:cNvSpPr txBox="1"/>
          <p:nvPr/>
        </p:nvSpPr>
        <p:spPr>
          <a:xfrm>
            <a:off x="7376288" y="4394899"/>
            <a:ext cx="3391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COST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DF9B7D5-7291-482F-B964-97788F0740E3}"/>
              </a:ext>
            </a:extLst>
          </p:cNvPr>
          <p:cNvCxnSpPr/>
          <p:nvPr/>
        </p:nvCxnSpPr>
        <p:spPr>
          <a:xfrm>
            <a:off x="830495" y="1376737"/>
            <a:ext cx="1053101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3081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Rapid Diagnostic Tests (RDTs)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3F58478C-A833-455F-8C5F-112768978C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2"/>
            <a:ext cx="10972800" cy="863430"/>
          </a:xfrm>
        </p:spPr>
        <p:txBody>
          <a:bodyPr/>
          <a:lstStyle/>
          <a:p>
            <a:r>
              <a:rPr lang="en-US" dirty="0"/>
              <a:t>We must make the case that the cost justifies the testing</a:t>
            </a:r>
          </a:p>
          <a:p>
            <a:endParaRPr lang="en-US" dirty="0"/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E40D6E4B-920F-4BEC-B5BF-2BA684D86D26}"/>
              </a:ext>
            </a:extLst>
          </p:cNvPr>
          <p:cNvSpPr/>
          <p:nvPr/>
        </p:nvSpPr>
        <p:spPr>
          <a:xfrm>
            <a:off x="5399788" y="5266407"/>
            <a:ext cx="1392025" cy="140459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CC562C6-0140-423D-A5C9-E66E38C9F986}"/>
              </a:ext>
            </a:extLst>
          </p:cNvPr>
          <p:cNvSpPr/>
          <p:nvPr/>
        </p:nvSpPr>
        <p:spPr>
          <a:xfrm rot="592816">
            <a:off x="1372971" y="4957246"/>
            <a:ext cx="9445658" cy="2733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71E201-ED98-4122-A217-0E97EA511D54}"/>
              </a:ext>
            </a:extLst>
          </p:cNvPr>
          <p:cNvSpPr txBox="1"/>
          <p:nvPr/>
        </p:nvSpPr>
        <p:spPr>
          <a:xfrm rot="592816">
            <a:off x="1546007" y="4034471"/>
            <a:ext cx="4794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Rapid turnaround time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A07D300-195B-4276-A71C-170647754216}"/>
              </a:ext>
            </a:extLst>
          </p:cNvPr>
          <p:cNvSpPr txBox="1"/>
          <p:nvPr/>
        </p:nvSpPr>
        <p:spPr>
          <a:xfrm rot="592816">
            <a:off x="1544422" y="3479926"/>
            <a:ext cx="4794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Easy to use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1481C8F-F03C-4A3B-9770-168E0BDBD8AA}"/>
              </a:ext>
            </a:extLst>
          </p:cNvPr>
          <p:cNvSpPr txBox="1"/>
          <p:nvPr/>
        </p:nvSpPr>
        <p:spPr>
          <a:xfrm rot="592816">
            <a:off x="7452921" y="4930307"/>
            <a:ext cx="3391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COST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C4217D4-212D-4570-813F-63B991835DA9}"/>
              </a:ext>
            </a:extLst>
          </p:cNvPr>
          <p:cNvCxnSpPr/>
          <p:nvPr/>
        </p:nvCxnSpPr>
        <p:spPr>
          <a:xfrm>
            <a:off x="830495" y="1376737"/>
            <a:ext cx="1053101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2411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Rapid Diagnostic Tests (RDTs)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32AAA3A-626A-4C59-9B1F-D5BFD4E3A6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0202"/>
            <a:ext cx="10744200" cy="863430"/>
          </a:xfrm>
        </p:spPr>
        <p:txBody>
          <a:bodyPr/>
          <a:lstStyle/>
          <a:p>
            <a:r>
              <a:rPr lang="en-US" dirty="0"/>
              <a:t>We must make the case that the cost justifies the testing</a:t>
            </a:r>
          </a:p>
          <a:p>
            <a:endParaRPr lang="en-US" dirty="0"/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E40D6E4B-920F-4BEC-B5BF-2BA684D86D26}"/>
              </a:ext>
            </a:extLst>
          </p:cNvPr>
          <p:cNvSpPr/>
          <p:nvPr/>
        </p:nvSpPr>
        <p:spPr>
          <a:xfrm>
            <a:off x="5399788" y="5298303"/>
            <a:ext cx="1392025" cy="140459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BB6F9F6-920C-48C6-9E9C-D903965C1C7B}"/>
              </a:ext>
            </a:extLst>
          </p:cNvPr>
          <p:cNvSpPr/>
          <p:nvPr/>
        </p:nvSpPr>
        <p:spPr>
          <a:xfrm>
            <a:off x="1372971" y="4989142"/>
            <a:ext cx="9445658" cy="2733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688F680-3DFC-49BF-A7E6-B4F1EE2FAEA7}"/>
              </a:ext>
            </a:extLst>
          </p:cNvPr>
          <p:cNvSpPr txBox="1"/>
          <p:nvPr/>
        </p:nvSpPr>
        <p:spPr>
          <a:xfrm>
            <a:off x="1301456" y="4395979"/>
            <a:ext cx="4794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Rapid turnaround time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5CA4BB6-BA86-44FC-B715-E290FAF2C6A3}"/>
              </a:ext>
            </a:extLst>
          </p:cNvPr>
          <p:cNvSpPr txBox="1"/>
          <p:nvPr/>
        </p:nvSpPr>
        <p:spPr>
          <a:xfrm>
            <a:off x="1236073" y="3820168"/>
            <a:ext cx="4794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Easy to use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19DDBCB-3856-4787-B6AE-372EE54B33AF}"/>
              </a:ext>
            </a:extLst>
          </p:cNvPr>
          <p:cNvSpPr txBox="1"/>
          <p:nvPr/>
        </p:nvSpPr>
        <p:spPr>
          <a:xfrm>
            <a:off x="7376288" y="4373633"/>
            <a:ext cx="3391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COST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92CD3B-9406-4397-BF07-51476B76E1E1}"/>
              </a:ext>
            </a:extLst>
          </p:cNvPr>
          <p:cNvSpPr txBox="1"/>
          <p:nvPr/>
        </p:nvSpPr>
        <p:spPr>
          <a:xfrm>
            <a:off x="941734" y="3283994"/>
            <a:ext cx="58500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Improved patient outcomes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8D455AA-E491-49CC-9020-3173757D7997}"/>
              </a:ext>
            </a:extLst>
          </p:cNvPr>
          <p:cNvSpPr txBox="1"/>
          <p:nvPr/>
        </p:nvSpPr>
        <p:spPr>
          <a:xfrm>
            <a:off x="941733" y="2726617"/>
            <a:ext cx="58500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Reduced healthcare costs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3364E39-28EF-47D8-8E88-DA3770E7C81F}"/>
              </a:ext>
            </a:extLst>
          </p:cNvPr>
          <p:cNvCxnSpPr/>
          <p:nvPr/>
        </p:nvCxnSpPr>
        <p:spPr>
          <a:xfrm>
            <a:off x="830495" y="1376737"/>
            <a:ext cx="1053101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1367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Rapid Diagnostic Tests (RDTs)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F0CC09-1E94-4277-8E5E-B722DD60DF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2"/>
            <a:ext cx="10972800" cy="1143000"/>
          </a:xfrm>
        </p:spPr>
        <p:txBody>
          <a:bodyPr/>
          <a:lstStyle/>
          <a:p>
            <a:r>
              <a:rPr lang="en-US" dirty="0"/>
              <a:t>We must make the case that the cost justifies the testing</a:t>
            </a:r>
          </a:p>
          <a:p>
            <a:endParaRPr lang="en-US" dirty="0"/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E40D6E4B-920F-4BEC-B5BF-2BA684D86D26}"/>
              </a:ext>
            </a:extLst>
          </p:cNvPr>
          <p:cNvSpPr/>
          <p:nvPr/>
        </p:nvSpPr>
        <p:spPr>
          <a:xfrm>
            <a:off x="5452950" y="5295456"/>
            <a:ext cx="1392025" cy="140459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BB6F9F6-920C-48C6-9E9C-D903965C1C7B}"/>
              </a:ext>
            </a:extLst>
          </p:cNvPr>
          <p:cNvSpPr/>
          <p:nvPr/>
        </p:nvSpPr>
        <p:spPr>
          <a:xfrm rot="20895758">
            <a:off x="1426133" y="4986295"/>
            <a:ext cx="9445658" cy="2733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3BA6AAD-4279-4FFE-89AE-E0DF04BF2680}"/>
              </a:ext>
            </a:extLst>
          </p:cNvPr>
          <p:cNvSpPr txBox="1"/>
          <p:nvPr/>
        </p:nvSpPr>
        <p:spPr>
          <a:xfrm rot="20898722">
            <a:off x="7719601" y="3767259"/>
            <a:ext cx="2999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COST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431C2D4-0303-4CBF-AC7D-0554E030FCE8}"/>
              </a:ext>
            </a:extLst>
          </p:cNvPr>
          <p:cNvSpPr txBox="1"/>
          <p:nvPr/>
        </p:nvSpPr>
        <p:spPr>
          <a:xfrm rot="20867562">
            <a:off x="1133180" y="4912086"/>
            <a:ext cx="4794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Rapid turnaround time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02B09A8-FD2A-42E1-AE24-4EFADBB35554}"/>
              </a:ext>
            </a:extLst>
          </p:cNvPr>
          <p:cNvSpPr txBox="1"/>
          <p:nvPr/>
        </p:nvSpPr>
        <p:spPr>
          <a:xfrm rot="20867562">
            <a:off x="1463411" y="4442487"/>
            <a:ext cx="3789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Easy to use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4CCF7B4-AE01-4BEB-9947-2C80CEAB07FE}"/>
              </a:ext>
            </a:extLst>
          </p:cNvPr>
          <p:cNvSpPr txBox="1"/>
          <p:nvPr/>
        </p:nvSpPr>
        <p:spPr>
          <a:xfrm rot="20867562">
            <a:off x="672124" y="3929776"/>
            <a:ext cx="55728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Improved patient outcomes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CCB2F17-8F9A-46A6-8477-706DE957303B}"/>
              </a:ext>
            </a:extLst>
          </p:cNvPr>
          <p:cNvSpPr txBox="1"/>
          <p:nvPr/>
        </p:nvSpPr>
        <p:spPr>
          <a:xfrm rot="20867562">
            <a:off x="517777" y="3385702"/>
            <a:ext cx="55728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Reduced healthcare costs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30EB6C9-77EB-4C7C-A4AB-61A6B4C927DD}"/>
              </a:ext>
            </a:extLst>
          </p:cNvPr>
          <p:cNvCxnSpPr/>
          <p:nvPr/>
        </p:nvCxnSpPr>
        <p:spPr>
          <a:xfrm>
            <a:off x="830495" y="1376737"/>
            <a:ext cx="1053101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62377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3126</TotalTime>
  <Words>2116</Words>
  <Application>Microsoft Office PowerPoint</Application>
  <PresentationFormat>Widescreen</PresentationFormat>
  <Paragraphs>352</Paragraphs>
  <Slides>42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7" baseType="lpstr">
      <vt:lpstr>Arial</vt:lpstr>
      <vt:lpstr>Calibri</vt:lpstr>
      <vt:lpstr>Calibri Light</vt:lpstr>
      <vt:lpstr>Wingdings</vt:lpstr>
      <vt:lpstr>Office Theme</vt:lpstr>
      <vt:lpstr>Is Faster Actually Better? The Role of Rapid Blood Culture Diagnostics in Patient Outcomes and Cost-effective Patient Care</vt:lpstr>
      <vt:lpstr>Disclosures</vt:lpstr>
      <vt:lpstr>Clinical Importance of Blood Stream Infection Detection</vt:lpstr>
      <vt:lpstr>Rapid Diagnostic Testing From Blood</vt:lpstr>
      <vt:lpstr>Rapid Diagnostic Testing From Blood</vt:lpstr>
      <vt:lpstr>Rapid Diagnostic Tests (RDTs)</vt:lpstr>
      <vt:lpstr>Rapid Diagnostic Tests (RDTs)</vt:lpstr>
      <vt:lpstr>Rapid Diagnostic Tests (RDTs)</vt:lpstr>
      <vt:lpstr>Rapid Diagnostic Tests (RDTs)</vt:lpstr>
      <vt:lpstr>Antibiotic Usage…Room for Improvement</vt:lpstr>
      <vt:lpstr>Outcome Studies for RDTs</vt:lpstr>
      <vt:lpstr>Outcome Studies for Blood Culture RDTs</vt:lpstr>
      <vt:lpstr>Outcome Study Design</vt:lpstr>
      <vt:lpstr>Outcome Study Design</vt:lpstr>
      <vt:lpstr>Impact of Blood Culture RDTs</vt:lpstr>
      <vt:lpstr> </vt:lpstr>
      <vt:lpstr>Candida Detection</vt:lpstr>
      <vt:lpstr>Enterococci</vt:lpstr>
      <vt:lpstr>Staphylococci</vt:lpstr>
      <vt:lpstr>Gram-Negative Bacteria</vt:lpstr>
      <vt:lpstr>Blood Culture Outcome Studies</vt:lpstr>
      <vt:lpstr>PowerPoint Presentation</vt:lpstr>
      <vt:lpstr>PowerPoint Presentation</vt:lpstr>
      <vt:lpstr> </vt:lpstr>
      <vt:lpstr>Direct from Blood RDTs</vt:lpstr>
      <vt:lpstr> </vt:lpstr>
      <vt:lpstr>Organism ID and Rapid Susceptibility Testing from Positive Blood Culture Broth</vt:lpstr>
      <vt:lpstr>Summary of Blood Culture RDT Outcome Studies</vt:lpstr>
      <vt:lpstr>Why Aren’t There More Outcome Studies?</vt:lpstr>
      <vt:lpstr> </vt:lpstr>
      <vt:lpstr>Type of Organisms Included in the Study</vt:lpstr>
      <vt:lpstr>Comparator Method Used for Testing</vt:lpstr>
      <vt:lpstr>Cost Analysis</vt:lpstr>
      <vt:lpstr>Antimicrobial Resistance Rates</vt:lpstr>
      <vt:lpstr>Results Communication</vt:lpstr>
      <vt:lpstr>Physician Practices</vt:lpstr>
      <vt:lpstr>Will Blood Culture RDTs Have an Impact in Your Hospital?</vt:lpstr>
      <vt:lpstr>Impact of Blood Culture RDTs</vt:lpstr>
      <vt:lpstr>Cost-Effectiveness Modeling of Blood Culture RDTs</vt:lpstr>
      <vt:lpstr>Take Home Points</vt:lpstr>
      <vt:lpstr>Make the Case for Blood Culture RDTs</vt:lpstr>
      <vt:lpstr>Acknowledgements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Ort-Mabry, Catherine</dc:creator>
  <cp:lastModifiedBy>Erin McElvania TeKippe</cp:lastModifiedBy>
  <cp:revision>245</cp:revision>
  <dcterms:created xsi:type="dcterms:W3CDTF">2018-02-14T17:28:29Z</dcterms:created>
  <dcterms:modified xsi:type="dcterms:W3CDTF">2019-11-11T19:24:28Z</dcterms:modified>
</cp:coreProperties>
</file>