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5" r:id="rId1"/>
    <p:sldMasterId id="2147484065" r:id="rId2"/>
    <p:sldMasterId id="2147484017" r:id="rId3"/>
    <p:sldMasterId id="2147484029" r:id="rId4"/>
    <p:sldMasterId id="2147484041" r:id="rId5"/>
    <p:sldMasterId id="2147484053" r:id="rId6"/>
    <p:sldMasterId id="2147484092" r:id="rId7"/>
    <p:sldMasterId id="2147484079" r:id="rId8"/>
    <p:sldMasterId id="2147484124" r:id="rId9"/>
  </p:sldMasterIdLst>
  <p:notesMasterIdLst>
    <p:notesMasterId r:id="rId50"/>
  </p:notesMasterIdLst>
  <p:handoutMasterIdLst>
    <p:handoutMasterId r:id="rId51"/>
  </p:handoutMasterIdLst>
  <p:sldIdLst>
    <p:sldId id="404" r:id="rId10"/>
    <p:sldId id="601" r:id="rId11"/>
    <p:sldId id="514" r:id="rId12"/>
    <p:sldId id="1049" r:id="rId13"/>
    <p:sldId id="1043" r:id="rId14"/>
    <p:sldId id="1050" r:id="rId15"/>
    <p:sldId id="1044" r:id="rId16"/>
    <p:sldId id="600" r:id="rId17"/>
    <p:sldId id="599" r:id="rId18"/>
    <p:sldId id="582" r:id="rId19"/>
    <p:sldId id="615" r:id="rId20"/>
    <p:sldId id="640" r:id="rId21"/>
    <p:sldId id="641" r:id="rId22"/>
    <p:sldId id="1045" r:id="rId23"/>
    <p:sldId id="822" r:id="rId24"/>
    <p:sldId id="999" r:id="rId25"/>
    <p:sldId id="331" r:id="rId26"/>
    <p:sldId id="680" r:id="rId27"/>
    <p:sldId id="351" r:id="rId28"/>
    <p:sldId id="355" r:id="rId29"/>
    <p:sldId id="356" r:id="rId30"/>
    <p:sldId id="915" r:id="rId31"/>
    <p:sldId id="354" r:id="rId32"/>
    <p:sldId id="1046" r:id="rId33"/>
    <p:sldId id="1035" r:id="rId34"/>
    <p:sldId id="278" r:id="rId35"/>
    <p:sldId id="274" r:id="rId36"/>
    <p:sldId id="997" r:id="rId37"/>
    <p:sldId id="1030" r:id="rId38"/>
    <p:sldId id="1032" r:id="rId39"/>
    <p:sldId id="1033" r:id="rId40"/>
    <p:sldId id="270" r:id="rId41"/>
    <p:sldId id="1025" r:id="rId42"/>
    <p:sldId id="1047" r:id="rId43"/>
    <p:sldId id="653" r:id="rId44"/>
    <p:sldId id="987" r:id="rId45"/>
    <p:sldId id="1041" r:id="rId46"/>
    <p:sldId id="256" r:id="rId47"/>
    <p:sldId id="1048" r:id="rId48"/>
    <p:sldId id="71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2">
          <p15:clr>
            <a:srgbClr val="A4A3A4"/>
          </p15:clr>
        </p15:guide>
        <p15:guide id="2" pos="32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285CA"/>
    <a:srgbClr val="0B6EC5"/>
    <a:srgbClr val="33CC66"/>
    <a:srgbClr val="408000"/>
    <a:srgbClr val="1E223E"/>
    <a:srgbClr val="00FF00"/>
    <a:srgbClr val="A2A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0" autoAdjust="0"/>
    <p:restoredTop sz="94707"/>
  </p:normalViewPr>
  <p:slideViewPr>
    <p:cSldViewPr snapToGrid="0" showGuides="1">
      <p:cViewPr varScale="1">
        <p:scale>
          <a:sx n="80" d="100"/>
          <a:sy n="80" d="100"/>
        </p:scale>
        <p:origin x="1000" y="200"/>
      </p:cViewPr>
      <p:guideLst>
        <p:guide orient="horz" pos="1192"/>
        <p:guide pos="3255"/>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80C841-A34D-0F44-B99C-434D0D484263}" type="datetimeFigureOut">
              <a:rPr lang="en-US" smtClean="0"/>
              <a:pPr/>
              <a:t>11/13/19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77D7A8-7AD1-D847-88F0-AC6D5D927949}" type="slidenum">
              <a:rPr lang="en-US" smtClean="0"/>
              <a:pPr/>
              <a:t>‹#›</a:t>
            </a:fld>
            <a:endParaRPr lang="en-US"/>
          </a:p>
        </p:txBody>
      </p:sp>
    </p:spTree>
    <p:extLst>
      <p:ext uri="{BB962C8B-B14F-4D97-AF65-F5344CB8AC3E}">
        <p14:creationId xmlns:p14="http://schemas.microsoft.com/office/powerpoint/2010/main" val="533477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5F55D3-CD27-9042-95C4-4762BDC1F504}" type="datetimeFigureOut">
              <a:rPr lang="en-US" smtClean="0"/>
              <a:pPr/>
              <a:t>11/13/19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21C36C-116C-BC4F-AAB9-02D408A4C5FD}" type="slidenum">
              <a:rPr lang="en-US" smtClean="0"/>
              <a:pPr/>
              <a:t>‹#›</a:t>
            </a:fld>
            <a:endParaRPr lang="en-US"/>
          </a:p>
        </p:txBody>
      </p:sp>
    </p:spTree>
    <p:extLst>
      <p:ext uri="{BB962C8B-B14F-4D97-AF65-F5344CB8AC3E}">
        <p14:creationId xmlns:p14="http://schemas.microsoft.com/office/powerpoint/2010/main" val="22447797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line represents the accumulative richness from all subjects. All the reads were included in the analysis to have a full view of the genera revealed by the HMP and other datasets. At the genus level, oral, vaginal, and stool habitats become asymptotically flat at the current sampling depth and sampling efforts. More subjects are needed to reach the saturation for skin and skin-associated habitats.</a:t>
            </a:r>
          </a:p>
        </p:txBody>
      </p:sp>
      <p:sp>
        <p:nvSpPr>
          <p:cNvPr id="4" name="Slide Number Placeholder 3"/>
          <p:cNvSpPr>
            <a:spLocks noGrp="1"/>
          </p:cNvSpPr>
          <p:nvPr>
            <p:ph type="sldNum" sz="quarter" idx="5"/>
          </p:nvPr>
        </p:nvSpPr>
        <p:spPr/>
        <p:txBody>
          <a:bodyPr/>
          <a:lstStyle/>
          <a:p>
            <a:fld id="{DA21C36C-116C-BC4F-AAB9-02D408A4C5FD}" type="slidenum">
              <a:rPr lang="en-US" smtClean="0"/>
              <a:pPr/>
              <a:t>8</a:t>
            </a:fld>
            <a:endParaRPr lang="en-US"/>
          </a:p>
        </p:txBody>
      </p:sp>
    </p:spTree>
    <p:extLst>
      <p:ext uri="{BB962C8B-B14F-4D97-AF65-F5344CB8AC3E}">
        <p14:creationId xmlns:p14="http://schemas.microsoft.com/office/powerpoint/2010/main" val="158087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3BEEE-2A20-564A-A466-DB212FC53AC5}" type="slidenum">
              <a:rPr lang="en-US" smtClean="0"/>
              <a:t>40</a:t>
            </a:fld>
            <a:endParaRPr lang="en-US"/>
          </a:p>
        </p:txBody>
      </p:sp>
    </p:spTree>
    <p:extLst>
      <p:ext uri="{BB962C8B-B14F-4D97-AF65-F5344CB8AC3E}">
        <p14:creationId xmlns:p14="http://schemas.microsoft.com/office/powerpoint/2010/main" val="312625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Fig. 1. Identification of protective bacterial species against CDI. a) Protective effect of crude-FMT after antibiotics treatment. CDI-susceptible mice got crude FMT from CDI-resistant mice following antibiotic treatment. Control mice (No-FMT) received sterile drinking water. Both groups of animals were then infected with C. difficile and observed for disease symptoms (n≥8 in all groups). b) C. difficile burden: DNA was extracted from fecal pellets of mice from different groups at various times after CDI. C. difficile burden was measured by qPCR. *No mice survived past Day2. c) Heat map showing differential bacterial abundance between different groups. Fecal DNA was extracted and species abundance was determined by 454 sequencing of the 16S gene segment from resistant, susceptible and susceptible-FMT mice. Multiple Fisher’s exact test was used to find statistically significant differences in species abundance. d-e). Whole genome analysis revealed that </a:t>
            </a:r>
            <a:r>
              <a:rPr lang="en-US" dirty="0" err="1"/>
              <a:t>Bacteroides</a:t>
            </a:r>
            <a:r>
              <a:rPr lang="en-US" dirty="0"/>
              <a:t> and Parabacteroides species were enriched following Crude-FMT and their presence correlated with survival after CDI. f) Similar pattern was observed in human samples. Stool samples were collected from patients with CDI or other causes of hospital-acquired diarrhea. 16S rRNA sequencing was performed and species abundance determined. Parabacteroides species were negatively correlated with CDI. Patients with the highest C. difficile abundance (% reads &gt; 1; High) had the lowest Parabacteroides abundance. CDI patients with low C. difficile burden (% reads &lt; 1; Low) had intermediate levels of Parabacteroides, while C. difficile negative (Control) had the highest Parabacteroides abundance. g) Mixture of four newly identified protective bacterial species (B. </a:t>
            </a:r>
            <a:r>
              <a:rPr lang="en-US" dirty="0" err="1"/>
              <a:t>uniformis</a:t>
            </a:r>
            <a:r>
              <a:rPr lang="en-US" dirty="0"/>
              <a:t>, B. </a:t>
            </a:r>
            <a:r>
              <a:rPr lang="en-US" dirty="0" err="1"/>
              <a:t>ovatus</a:t>
            </a:r>
            <a:r>
              <a:rPr lang="en-US" dirty="0"/>
              <a:t>, P. </a:t>
            </a:r>
            <a:r>
              <a:rPr lang="en-US" dirty="0" err="1"/>
              <a:t>merdae</a:t>
            </a:r>
            <a:r>
              <a:rPr lang="en-US" dirty="0"/>
              <a:t> and P. </a:t>
            </a:r>
            <a:r>
              <a:rPr lang="en-US" dirty="0" err="1"/>
              <a:t>distasonis</a:t>
            </a:r>
            <a:r>
              <a:rPr lang="en-US" dirty="0"/>
              <a:t>) in equal proportion was </a:t>
            </a:r>
            <a:r>
              <a:rPr lang="en-US" dirty="0" err="1"/>
              <a:t>gavaged</a:t>
            </a:r>
            <a:r>
              <a:rPr lang="en-US" dirty="0"/>
              <a:t> for 3 days and observed for disease symptoms (n≥30 in all groups). Positive and negative control mice received crude-FMT and No-FMT respectively. h) Feces were collected from all groups, DNA was extracted and C. difficile burden was measured by qPCR</a:t>
            </a:r>
          </a:p>
        </p:txBody>
      </p:sp>
      <p:sp>
        <p:nvSpPr>
          <p:cNvPr id="4" name="Slide Number Placeholder 3"/>
          <p:cNvSpPr>
            <a:spLocks noGrp="1"/>
          </p:cNvSpPr>
          <p:nvPr>
            <p:ph type="sldNum" sz="quarter" idx="10"/>
          </p:nvPr>
        </p:nvSpPr>
        <p:spPr/>
        <p:txBody>
          <a:bodyPr/>
          <a:lstStyle/>
          <a:p>
            <a:fld id="{DA21C36C-116C-BC4F-AAB9-02D408A4C5FD}" type="slidenum">
              <a:rPr lang="en-US" smtClean="0"/>
              <a:pPr/>
              <a:t>12</a:t>
            </a:fld>
            <a:endParaRPr lang="en-US"/>
          </a:p>
        </p:txBody>
      </p:sp>
    </p:spTree>
    <p:extLst>
      <p:ext uri="{BB962C8B-B14F-4D97-AF65-F5344CB8AC3E}">
        <p14:creationId xmlns:p14="http://schemas.microsoft.com/office/powerpoint/2010/main" val="123790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5FD1B1-1DB9-4583-92EA-FFB9B04D3ACE}" type="slidenum">
              <a:rPr lang="en-US" smtClean="0"/>
              <a:t>16</a:t>
            </a:fld>
            <a:endParaRPr lang="en-US"/>
          </a:p>
        </p:txBody>
      </p:sp>
    </p:spTree>
    <p:extLst>
      <p:ext uri="{BB962C8B-B14F-4D97-AF65-F5344CB8AC3E}">
        <p14:creationId xmlns:p14="http://schemas.microsoft.com/office/powerpoint/2010/main" val="52676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FD1B1-1DB9-4583-92EA-FFB9B04D3ACE}" type="slidenum">
              <a:rPr lang="en-US" smtClean="0"/>
              <a:t>17</a:t>
            </a:fld>
            <a:endParaRPr lang="en-US"/>
          </a:p>
        </p:txBody>
      </p:sp>
    </p:spTree>
    <p:extLst>
      <p:ext uri="{BB962C8B-B14F-4D97-AF65-F5344CB8AC3E}">
        <p14:creationId xmlns:p14="http://schemas.microsoft.com/office/powerpoint/2010/main" val="254933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FD1B1-1DB9-4583-92EA-FFB9B04D3ACE}" type="slidenum">
              <a:rPr lang="en-US" smtClean="0"/>
              <a:t>19</a:t>
            </a:fld>
            <a:endParaRPr lang="en-US"/>
          </a:p>
        </p:txBody>
      </p:sp>
    </p:spTree>
    <p:extLst>
      <p:ext uri="{BB962C8B-B14F-4D97-AF65-F5344CB8AC3E}">
        <p14:creationId xmlns:p14="http://schemas.microsoft.com/office/powerpoint/2010/main" val="273015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FD1B1-1DB9-4583-92EA-FFB9B04D3ACE}" type="slidenum">
              <a:rPr lang="en-US" smtClean="0"/>
              <a:t>20</a:t>
            </a:fld>
            <a:endParaRPr lang="en-US"/>
          </a:p>
        </p:txBody>
      </p:sp>
    </p:spTree>
    <p:extLst>
      <p:ext uri="{BB962C8B-B14F-4D97-AF65-F5344CB8AC3E}">
        <p14:creationId xmlns:p14="http://schemas.microsoft.com/office/powerpoint/2010/main" val="1247866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5FD1B1-1DB9-4583-92EA-FFB9B04D3ACE}" type="slidenum">
              <a:rPr lang="en-US" smtClean="0"/>
              <a:t>21</a:t>
            </a:fld>
            <a:endParaRPr lang="en-US"/>
          </a:p>
        </p:txBody>
      </p:sp>
    </p:spTree>
    <p:extLst>
      <p:ext uri="{BB962C8B-B14F-4D97-AF65-F5344CB8AC3E}">
        <p14:creationId xmlns:p14="http://schemas.microsoft.com/office/powerpoint/2010/main" val="310268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1C36C-116C-BC4F-AAB9-02D408A4C5FD}" type="slidenum">
              <a:rPr lang="en-US" smtClean="0"/>
              <a:pPr/>
              <a:t>26</a:t>
            </a:fld>
            <a:endParaRPr lang="en-US"/>
          </a:p>
        </p:txBody>
      </p:sp>
    </p:spTree>
    <p:extLst>
      <p:ext uri="{BB962C8B-B14F-4D97-AF65-F5344CB8AC3E}">
        <p14:creationId xmlns:p14="http://schemas.microsoft.com/office/powerpoint/2010/main" val="232788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30A07F-2C3D-AB47-BF0E-F54589F11B21}" type="slidenum">
              <a:rPr lang="en-US" smtClean="0"/>
              <a:t>30</a:t>
            </a:fld>
            <a:endParaRPr lang="en-US"/>
          </a:p>
        </p:txBody>
      </p:sp>
    </p:spTree>
    <p:extLst>
      <p:ext uri="{BB962C8B-B14F-4D97-AF65-F5344CB8AC3E}">
        <p14:creationId xmlns:p14="http://schemas.microsoft.com/office/powerpoint/2010/main" val="1165733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1"/>
            <a:ext cx="9144000" cy="6858001"/>
          </a:xfrm>
          <a:prstGeom prst="rect">
            <a:avLst/>
          </a:prstGeom>
        </p:spPr>
      </p:pic>
      <p:sp>
        <p:nvSpPr>
          <p:cNvPr id="9" name="Rectangle 8"/>
          <p:cNvSpPr/>
          <p:nvPr/>
        </p:nvSpPr>
        <p:spPr>
          <a:xfrm>
            <a:off x="457200" y="0"/>
            <a:ext cx="5491748"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9808"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49808"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0" y="0"/>
            <a:ext cx="4572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89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10"/>
          <p:cNvSpPr>
            <a:spLocks noGrp="1"/>
          </p:cNvSpPr>
          <p:nvPr>
            <p:ph type="pic" sz="quarter" idx="10"/>
          </p:nvPr>
        </p:nvSpPr>
        <p:spPr>
          <a:xfrm>
            <a:off x="457200" y="0"/>
            <a:ext cx="3199814" cy="6858000"/>
          </a:xfrm>
        </p:spPr>
        <p:txBody>
          <a:bodyPr/>
          <a:lstStyle/>
          <a:p>
            <a:r>
              <a:rPr lang="en-US"/>
              <a:t>Drag picture to placeholder or click icon to add</a:t>
            </a:r>
          </a:p>
        </p:txBody>
      </p:sp>
      <p:sp>
        <p:nvSpPr>
          <p:cNvPr id="9" name="Rectangle 8"/>
          <p:cNvSpPr/>
          <p:nvPr/>
        </p:nvSpPr>
        <p:spPr>
          <a:xfrm>
            <a:off x="3657600" y="0"/>
            <a:ext cx="5486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7976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E97C74-1281-914F-881A-E193F91A143D}"/>
              </a:ext>
            </a:extLst>
          </p:cNvPr>
          <p:cNvSpPr>
            <a:spLocks noGrp="1"/>
          </p:cNvSpPr>
          <p:nvPr>
            <p:ph type="dt" sz="half" idx="10"/>
          </p:nvPr>
        </p:nvSpPr>
        <p:spPr/>
        <p:txBody>
          <a:bodyPr/>
          <a:lstStyle/>
          <a:p>
            <a:fld id="{8FD0BEE6-5A53-554F-A2C5-9ACD51BD6A56}" type="datetimeFigureOut">
              <a:rPr lang="en-US" smtClean="0"/>
              <a:t>11/13/19</a:t>
            </a:fld>
            <a:endParaRPr lang="en-US"/>
          </a:p>
        </p:txBody>
      </p:sp>
      <p:sp>
        <p:nvSpPr>
          <p:cNvPr id="3" name="Footer Placeholder 2">
            <a:extLst>
              <a:ext uri="{FF2B5EF4-FFF2-40B4-BE49-F238E27FC236}">
                <a16:creationId xmlns:a16="http://schemas.microsoft.com/office/drawing/2014/main" id="{813268A0-4949-A849-ACB5-D0CE04314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93A783-D091-024F-9F0C-5FFCA733A3AE}"/>
              </a:ext>
            </a:extLst>
          </p:cNvPr>
          <p:cNvSpPr>
            <a:spLocks noGrp="1"/>
          </p:cNvSpPr>
          <p:nvPr>
            <p:ph type="sldNum" sz="quarter" idx="12"/>
          </p:nvPr>
        </p:nvSpPr>
        <p:spPr/>
        <p:txBody>
          <a:bodyPr/>
          <a:lstStyle/>
          <a:p>
            <a:fld id="{F5A814D8-D086-3E44-9AEB-EC2A1EE3499C}" type="slidenum">
              <a:rPr lang="en-US" smtClean="0"/>
              <a:t>‹#›</a:t>
            </a:fld>
            <a:endParaRPr lang="en-US"/>
          </a:p>
        </p:txBody>
      </p:sp>
    </p:spTree>
    <p:extLst>
      <p:ext uri="{BB962C8B-B14F-4D97-AF65-F5344CB8AC3E}">
        <p14:creationId xmlns:p14="http://schemas.microsoft.com/office/powerpoint/2010/main" val="414206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6D322B-3D09-214D-B79D-0D50C64E52EA}"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8A42E-1B01-2F42-83E5-C1DC5115294B}" type="slidenum">
              <a:rPr lang="en-US" smtClean="0"/>
              <a:t>‹#›</a:t>
            </a:fld>
            <a:endParaRPr lang="en-US"/>
          </a:p>
        </p:txBody>
      </p:sp>
    </p:spTree>
    <p:extLst>
      <p:ext uri="{BB962C8B-B14F-4D97-AF65-F5344CB8AC3E}">
        <p14:creationId xmlns:p14="http://schemas.microsoft.com/office/powerpoint/2010/main" val="2826536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0"/>
            <a:ext cx="9144000" cy="6858001"/>
          </a:xfrm>
          <a:prstGeom prst="rect">
            <a:avLst/>
          </a:prstGeom>
        </p:spPr>
      </p:pic>
      <p:sp>
        <p:nvSpPr>
          <p:cNvPr id="9" name="Rectangle 8"/>
          <p:cNvSpPr/>
          <p:nvPr/>
        </p:nvSpPr>
        <p:spPr>
          <a:xfrm>
            <a:off x="457200" y="0"/>
            <a:ext cx="1348013"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086427" y="1030653"/>
            <a:ext cx="6812644" cy="2569798"/>
          </a:xfrm>
        </p:spPr>
        <p:txBody>
          <a:bodyPr/>
          <a:lstStyle>
            <a:lvl1pPr>
              <a:defRPr sz="4400">
                <a:solidFill>
                  <a:schemeClr val="accent2"/>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086427" y="3886200"/>
            <a:ext cx="3528787" cy="1752600"/>
          </a:xfr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1"/>
          <p:cNvSpPr/>
          <p:nvPr userDrawn="1"/>
        </p:nvSpPr>
        <p:spPr>
          <a:xfrm>
            <a:off x="0" y="0"/>
            <a:ext cx="457200" cy="6858000"/>
          </a:xfrm>
          <a:prstGeom prst="rect">
            <a:avLst/>
          </a:prstGeom>
          <a:solidFill>
            <a:schemeClr val="accent2">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752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2"/>
          </p:nvPr>
        </p:nvSpPr>
        <p:spPr>
          <a:xfrm>
            <a:off x="451586" y="1600200"/>
            <a:ext cx="837565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797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451585" y="1600200"/>
            <a:ext cx="4090438" cy="484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4736062" y="1600200"/>
            <a:ext cx="4090438" cy="484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086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451586" y="1600201"/>
            <a:ext cx="8374914" cy="4314370"/>
          </a:xfrm>
        </p:spPr>
        <p:txBody>
          <a:bodyPr/>
          <a:lstStyle/>
          <a:p>
            <a:r>
              <a:rPr lang="en-US" dirty="0"/>
              <a:t>Drag picture to placeholder or click icon to add</a:t>
            </a:r>
          </a:p>
        </p:txBody>
      </p:sp>
      <p:sp>
        <p:nvSpPr>
          <p:cNvPr id="4" name="Text Placeholder 3"/>
          <p:cNvSpPr>
            <a:spLocks noGrp="1"/>
          </p:cNvSpPr>
          <p:nvPr>
            <p:ph type="body" sz="quarter" idx="11"/>
          </p:nvPr>
        </p:nvSpPr>
        <p:spPr>
          <a:xfrm>
            <a:off x="461055" y="6061303"/>
            <a:ext cx="4129088" cy="444500"/>
          </a:xfrm>
        </p:spPr>
        <p:txBody>
          <a:bodyPr/>
          <a:lstStyle>
            <a:lvl1pPr marL="0" indent="0">
              <a:buFont typeface="Arial"/>
              <a:buNone/>
              <a:defRPr sz="14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408681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Tree>
    <p:extLst>
      <p:ext uri="{BB962C8B-B14F-4D97-AF65-F5344CB8AC3E}">
        <p14:creationId xmlns:p14="http://schemas.microsoft.com/office/powerpoint/2010/main" val="4203211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Blue - Divid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05212" y="0"/>
            <a:ext cx="7338787"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177142" y="1030653"/>
            <a:ext cx="6667501"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177142" y="3886200"/>
            <a:ext cx="3528787" cy="17526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1"/>
          <p:cNvSpPr/>
          <p:nvPr userDrawn="1"/>
        </p:nvSpPr>
        <p:spPr>
          <a:xfrm>
            <a:off x="457200" y="0"/>
            <a:ext cx="1411514" cy="6858000"/>
          </a:xfrm>
          <a:prstGeom prst="rect">
            <a:avLst/>
          </a:prstGeom>
          <a:solidFill>
            <a:schemeClr val="accent2">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3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6785" y="6356350"/>
            <a:ext cx="8118929" cy="365125"/>
          </a:xfrm>
          <a:prstGeom prst="rect">
            <a:avLst/>
          </a:prstGeom>
        </p:spPr>
        <p:txBody>
          <a:bodyPr/>
          <a:lstStyle/>
          <a:p>
            <a:r>
              <a:rPr lang="en-US"/>
              <a:t>Presenter &lt;address@genome.wustl.edu&gt;</a:t>
            </a:r>
            <a:endParaRPr lang="en-US" dirty="0"/>
          </a:p>
        </p:txBody>
      </p:sp>
    </p:spTree>
    <p:extLst>
      <p:ext uri="{BB962C8B-B14F-4D97-AF65-F5344CB8AC3E}">
        <p14:creationId xmlns:p14="http://schemas.microsoft.com/office/powerpoint/2010/main" val="203700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7" name="Rectangle 6"/>
          <p:cNvSpPr/>
          <p:nvPr userDrawn="1"/>
        </p:nvSpPr>
        <p:spPr>
          <a:xfrm>
            <a:off x="0" y="0"/>
            <a:ext cx="152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0"/>
            <a:ext cx="3048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2"/>
          </p:nvPr>
        </p:nvSpPr>
        <p:spPr>
          <a:xfrm>
            <a:off x="941442" y="1600200"/>
            <a:ext cx="788505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80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786" y="273050"/>
            <a:ext cx="3238727" cy="1162050"/>
          </a:xfrm>
        </p:spPr>
        <p:txBody>
          <a:bodyPr anchor="b">
            <a:normAutofit/>
          </a:bodyPr>
          <a:lstStyle>
            <a:lvl1pPr algn="l">
              <a:defRPr sz="2400" b="1"/>
            </a:lvl1pPr>
          </a:lstStyle>
          <a:p>
            <a:r>
              <a:rPr lang="en-US"/>
              <a:t>Click to edit Master title style</a:t>
            </a:r>
            <a:endParaRPr lang="en-US" dirty="0"/>
          </a:p>
        </p:txBody>
      </p:sp>
      <p:sp>
        <p:nvSpPr>
          <p:cNvPr id="3" name="Content Placeholder 2"/>
          <p:cNvSpPr>
            <a:spLocks noGrp="1"/>
          </p:cNvSpPr>
          <p:nvPr>
            <p:ph idx="1"/>
          </p:nvPr>
        </p:nvSpPr>
        <p:spPr>
          <a:xfrm>
            <a:off x="3575049" y="273050"/>
            <a:ext cx="5396593" cy="5853113"/>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86" y="1435100"/>
            <a:ext cx="3238728" cy="4691063"/>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226785" y="6356350"/>
            <a:ext cx="8118929" cy="365125"/>
          </a:xfrm>
          <a:prstGeom prst="rect">
            <a:avLst/>
          </a:prstGeom>
        </p:spPr>
        <p:txBody>
          <a:bodyPr/>
          <a:lstStyle/>
          <a:p>
            <a:r>
              <a:rPr lang="en-US"/>
              <a:t>Presenter &lt;address@genome.wustl.edu&gt;</a:t>
            </a:r>
            <a:endParaRPr lang="en-US" dirty="0"/>
          </a:p>
        </p:txBody>
      </p:sp>
    </p:spTree>
    <p:extLst>
      <p:ext uri="{BB962C8B-B14F-4D97-AF65-F5344CB8AC3E}">
        <p14:creationId xmlns:p14="http://schemas.microsoft.com/office/powerpoint/2010/main" val="3268710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1"/>
            <a:ext cx="9144000" cy="6858001"/>
          </a:xfrm>
          <a:prstGeom prst="rect">
            <a:avLst/>
          </a:prstGeom>
        </p:spPr>
      </p:pic>
      <p:sp>
        <p:nvSpPr>
          <p:cNvPr id="9" name="Rectangle 8"/>
          <p:cNvSpPr/>
          <p:nvPr/>
        </p:nvSpPr>
        <p:spPr>
          <a:xfrm>
            <a:off x="457200" y="0"/>
            <a:ext cx="5491748"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9808"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49808"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0" y="0"/>
            <a:ext cx="4572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057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7" name="Rectangle 6"/>
          <p:cNvSpPr/>
          <p:nvPr userDrawn="1"/>
        </p:nvSpPr>
        <p:spPr>
          <a:xfrm>
            <a:off x="0" y="0"/>
            <a:ext cx="152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0"/>
            <a:ext cx="3048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8"/>
          <p:cNvSpPr>
            <a:spLocks noGrp="1"/>
          </p:cNvSpPr>
          <p:nvPr>
            <p:ph sz="quarter" idx="12"/>
          </p:nvPr>
        </p:nvSpPr>
        <p:spPr>
          <a:xfrm>
            <a:off x="941442" y="1600200"/>
            <a:ext cx="788505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58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941443"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5008204"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152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325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941443" y="1600201"/>
            <a:ext cx="7315200" cy="3657600"/>
          </a:xfrm>
        </p:spPr>
        <p:txBody>
          <a:bodyPr/>
          <a:lstStyle/>
          <a:p>
            <a:r>
              <a:rPr lang="en-US" dirty="0"/>
              <a:t>Drag picture to placeholder or click icon to add</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950912" y="5399088"/>
            <a:ext cx="3535363" cy="444500"/>
          </a:xfrm>
        </p:spPr>
        <p:txBody>
          <a:bodyPr/>
          <a:lstStyle>
            <a:lvl1pPr marL="0" indent="0">
              <a:buFont typeface="Arial"/>
              <a:buNone/>
              <a:defRPr sz="1400">
                <a:solidFill>
                  <a:schemeClr val="tx2"/>
                </a:solidFill>
              </a:defRPr>
            </a:lvl1pPr>
          </a:lstStyle>
          <a:p>
            <a:pPr lvl="0"/>
            <a:r>
              <a:rPr lang="en-US" dirty="0"/>
              <a:t>Click to edit Master text styles</a:t>
            </a:r>
          </a:p>
        </p:txBody>
      </p:sp>
      <p:sp>
        <p:nvSpPr>
          <p:cNvPr id="7" name="Rectangle 6"/>
          <p:cNvSpPr/>
          <p:nvPr userDrawn="1"/>
        </p:nvSpPr>
        <p:spPr>
          <a:xfrm>
            <a:off x="0" y="0"/>
            <a:ext cx="152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79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6" name="Rectangle 5"/>
          <p:cNvSpPr/>
          <p:nvPr userDrawn="1"/>
        </p:nvSpPr>
        <p:spPr>
          <a:xfrm>
            <a:off x="0" y="0"/>
            <a:ext cx="152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0"/>
            <a:ext cx="3048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238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t"/>
          <a:lstStyle/>
          <a:p>
            <a:r>
              <a:rPr lang="en-US" dirty="0"/>
              <a:t>Click to edit Master title style</a:t>
            </a:r>
          </a:p>
        </p:txBody>
      </p:sp>
      <p:sp>
        <p:nvSpPr>
          <p:cNvPr id="7" name="Rectangle 6"/>
          <p:cNvSpPr/>
          <p:nvPr userDrawn="1"/>
        </p:nvSpPr>
        <p:spPr>
          <a:xfrm>
            <a:off x="0" y="0"/>
            <a:ext cx="152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89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57200" y="0"/>
            <a:ext cx="5029200" cy="6857999"/>
          </a:xfrm>
        </p:spPr>
        <p:txBody>
          <a:bodyPr/>
          <a:lstStyle/>
          <a:p>
            <a:r>
              <a:rPr lang="en-US"/>
              <a:t>Drag picture to placeholder or click icon to add</a:t>
            </a:r>
            <a:endParaRPr lang="en-US" dirty="0"/>
          </a:p>
        </p:txBody>
      </p:sp>
      <p:sp>
        <p:nvSpPr>
          <p:cNvPr id="12" name="Content Placeholder 2"/>
          <p:cNvSpPr>
            <a:spLocks noGrp="1"/>
          </p:cNvSpPr>
          <p:nvPr>
            <p:ph sz="half" idx="11"/>
          </p:nvPr>
        </p:nvSpPr>
        <p:spPr>
          <a:xfrm>
            <a:off x="5626100" y="914400"/>
            <a:ext cx="3200400" cy="5173663"/>
          </a:xfrm>
        </p:spPr>
        <p:txBody>
          <a:bodyPr/>
          <a:lstStyle>
            <a:lvl1pPr marL="342900" marR="0" indent="-342900" algn="l" defTabSz="457200" rtl="0" eaLnBrk="1" fontAlgn="auto" latinLnBrk="0" hangingPunct="1">
              <a:lnSpc>
                <a:spcPct val="102000"/>
              </a:lnSpc>
              <a:spcBef>
                <a:spcPts val="600"/>
              </a:spcBef>
              <a:spcAft>
                <a:spcPts val="1400"/>
              </a:spcAft>
              <a:buClrTx/>
              <a:buSzPct val="100000"/>
              <a:buFontTx/>
              <a:buBlip>
                <a:blip r:embed="rId2"/>
              </a:buBlip>
              <a:tabLst/>
              <a:defRPr sz="2400"/>
            </a:lvl1pPr>
            <a:lvl2pPr marL="687388" marR="0" indent="-344488" algn="l" defTabSz="457200" rtl="0" eaLnBrk="1" fontAlgn="auto" latinLnBrk="0" hangingPunct="1">
              <a:lnSpc>
                <a:spcPct val="100000"/>
              </a:lnSpc>
              <a:spcBef>
                <a:spcPts val="0"/>
              </a:spcBef>
              <a:spcAft>
                <a:spcPts val="600"/>
              </a:spcAft>
              <a:buClr>
                <a:srgbClr val="A2AAAD"/>
              </a:buClr>
              <a:buSzPct val="120000"/>
              <a:buFont typeface="Courier New"/>
              <a:buChar char="o"/>
              <a:tabLst/>
              <a:defRPr sz="2000"/>
            </a:lvl2pPr>
            <a:lvl3pPr marL="1030288" marR="0" indent="-342900" algn="l" defTabSz="457200" rtl="0" eaLnBrk="1" fontAlgn="auto" latinLnBrk="0" hangingPunct="1">
              <a:lnSpc>
                <a:spcPct val="100000"/>
              </a:lnSpc>
              <a:spcBef>
                <a:spcPts val="0"/>
              </a:spcBef>
              <a:spcAft>
                <a:spcPts val="600"/>
              </a:spcAft>
              <a:buClrTx/>
              <a:buSzPct val="100000"/>
              <a:buFontTx/>
              <a:buBlip>
                <a:blip r:embed="rId3"/>
              </a:buBlip>
              <a:tabLst/>
              <a:defRPr sz="1600"/>
            </a:lvl3pPr>
            <a:lvl4pPr marL="1258888" marR="0" indent="-228600" algn="l" defTabSz="457200" rtl="0" eaLnBrk="1" fontAlgn="auto" latinLnBrk="0" hangingPunct="1">
              <a:lnSpc>
                <a:spcPct val="100000"/>
              </a:lnSpc>
              <a:spcBef>
                <a:spcPts val="0"/>
              </a:spcBef>
              <a:spcAft>
                <a:spcPts val="600"/>
              </a:spcAft>
              <a:buClr>
                <a:srgbClr val="A2AAAD"/>
              </a:buClr>
              <a:buSzPct val="110000"/>
              <a:buFont typeface="Arial"/>
              <a:buChar char="•"/>
              <a:tabLst/>
              <a:defRPr sz="1600"/>
            </a:lvl4pPr>
            <a:lvl5pP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Second level</a:t>
            </a:r>
          </a:p>
          <a:p>
            <a:pPr marL="342900" marR="0" lvl="2"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Third level</a:t>
            </a:r>
          </a:p>
          <a:p>
            <a:pPr marL="342900" marR="0" lvl="3"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Fourth level</a:t>
            </a:r>
          </a:p>
        </p:txBody>
      </p:sp>
      <p:sp>
        <p:nvSpPr>
          <p:cNvPr id="15" name="Rectangle 14"/>
          <p:cNvSpPr/>
          <p:nvPr userDrawn="1"/>
        </p:nvSpPr>
        <p:spPr>
          <a:xfrm>
            <a:off x="0" y="0"/>
            <a:ext cx="152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152400" y="0"/>
            <a:ext cx="3048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36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0"/>
          </p:nvPr>
        </p:nvSpPr>
        <p:spPr>
          <a:xfrm>
            <a:off x="457200" y="0"/>
            <a:ext cx="8686800" cy="6857999"/>
          </a:xfrm>
        </p:spPr>
        <p:txBody>
          <a:bodyPr/>
          <a:lstStyle/>
          <a:p>
            <a:r>
              <a:rPr lang="en-US"/>
              <a:t>Drag picture to placeholder or click icon to add</a:t>
            </a:r>
          </a:p>
        </p:txBody>
      </p:sp>
      <p:sp>
        <p:nvSpPr>
          <p:cNvPr id="7" name="Rectangle 6"/>
          <p:cNvSpPr/>
          <p:nvPr userDrawn="1"/>
        </p:nvSpPr>
        <p:spPr>
          <a:xfrm>
            <a:off x="0" y="0"/>
            <a:ext cx="152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chemeClr val="accent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774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200" y="0"/>
            <a:ext cx="3195052" cy="6858000"/>
          </a:xfrm>
          <a:prstGeom prst="rect">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652252" y="0"/>
            <a:ext cx="5488573"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9476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941443"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5008204"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152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26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10"/>
          <p:cNvSpPr>
            <a:spLocks noGrp="1"/>
          </p:cNvSpPr>
          <p:nvPr>
            <p:ph type="pic" sz="quarter" idx="10"/>
          </p:nvPr>
        </p:nvSpPr>
        <p:spPr>
          <a:xfrm>
            <a:off x="457200" y="0"/>
            <a:ext cx="3199814" cy="6858000"/>
          </a:xfrm>
        </p:spPr>
        <p:txBody>
          <a:bodyPr/>
          <a:lstStyle/>
          <a:p>
            <a:r>
              <a:rPr lang="en-US"/>
              <a:t>Drag picture to placeholder or click icon to add</a:t>
            </a:r>
          </a:p>
        </p:txBody>
      </p:sp>
      <p:sp>
        <p:nvSpPr>
          <p:cNvPr id="9" name="Rectangle 8"/>
          <p:cNvSpPr/>
          <p:nvPr/>
        </p:nvSpPr>
        <p:spPr>
          <a:xfrm>
            <a:off x="3657600" y="0"/>
            <a:ext cx="54864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5869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1"/>
            <a:ext cx="9144000" cy="6858001"/>
          </a:xfrm>
          <a:prstGeom prst="rect">
            <a:avLst/>
          </a:prstGeom>
        </p:spPr>
      </p:pic>
      <p:sp>
        <p:nvSpPr>
          <p:cNvPr id="9" name="Rectangle 8"/>
          <p:cNvSpPr/>
          <p:nvPr/>
        </p:nvSpPr>
        <p:spPr>
          <a:xfrm>
            <a:off x="457200" y="0"/>
            <a:ext cx="5491748"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9808"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49808"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0" y="0"/>
            <a:ext cx="4572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175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7" name="Rectangle 6"/>
          <p:cNvSpPr/>
          <p:nvPr userDrawn="1"/>
        </p:nvSpPr>
        <p:spPr>
          <a:xfrm>
            <a:off x="0" y="0"/>
            <a:ext cx="1524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0"/>
            <a:ext cx="3048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2"/>
          </p:nvPr>
        </p:nvSpPr>
        <p:spPr>
          <a:xfrm>
            <a:off x="941388" y="1600200"/>
            <a:ext cx="788511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068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941443"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5008204"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1524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9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941443" y="1600201"/>
            <a:ext cx="7315200" cy="3657600"/>
          </a:xfrm>
        </p:spPr>
        <p:txBody>
          <a:bodyPr/>
          <a:lstStyle/>
          <a:p>
            <a:r>
              <a:rPr lang="en-US" dirty="0"/>
              <a:t>Drag picture to placeholder or click icon to add</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950912" y="5399088"/>
            <a:ext cx="3535363" cy="444500"/>
          </a:xfrm>
        </p:spPr>
        <p:txBody>
          <a:bodyPr/>
          <a:lstStyle>
            <a:lvl1pPr marL="0" indent="0">
              <a:buFont typeface="Arial"/>
              <a:buNone/>
              <a:defRPr sz="1400">
                <a:solidFill>
                  <a:schemeClr val="tx2"/>
                </a:solidFill>
              </a:defRPr>
            </a:lvl1pPr>
          </a:lstStyle>
          <a:p>
            <a:pPr lvl="0"/>
            <a:r>
              <a:rPr lang="en-US" dirty="0"/>
              <a:t>Click to edit Master text styles</a:t>
            </a:r>
          </a:p>
        </p:txBody>
      </p:sp>
      <p:sp>
        <p:nvSpPr>
          <p:cNvPr id="7" name="Rectangle 6"/>
          <p:cNvSpPr/>
          <p:nvPr userDrawn="1"/>
        </p:nvSpPr>
        <p:spPr>
          <a:xfrm>
            <a:off x="0" y="0"/>
            <a:ext cx="1524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842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6" name="Rectangle 5"/>
          <p:cNvSpPr/>
          <p:nvPr userDrawn="1"/>
        </p:nvSpPr>
        <p:spPr>
          <a:xfrm>
            <a:off x="0" y="0"/>
            <a:ext cx="1524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0"/>
            <a:ext cx="3048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418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t"/>
          <a:lstStyle/>
          <a:p>
            <a:r>
              <a:rPr lang="en-US" dirty="0"/>
              <a:t>Click to edit Master title style</a:t>
            </a:r>
          </a:p>
        </p:txBody>
      </p:sp>
      <p:sp>
        <p:nvSpPr>
          <p:cNvPr id="8" name="Rectangle 7"/>
          <p:cNvSpPr/>
          <p:nvPr userDrawn="1"/>
        </p:nvSpPr>
        <p:spPr>
          <a:xfrm>
            <a:off x="0" y="0"/>
            <a:ext cx="1524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766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57200" y="0"/>
            <a:ext cx="5029200" cy="6857999"/>
          </a:xfrm>
        </p:spPr>
        <p:txBody>
          <a:bodyPr/>
          <a:lstStyle/>
          <a:p>
            <a:r>
              <a:rPr lang="en-US"/>
              <a:t>Drag picture to placeholder or click icon to add</a:t>
            </a:r>
            <a:endParaRPr lang="en-US" dirty="0"/>
          </a:p>
        </p:txBody>
      </p:sp>
      <p:sp>
        <p:nvSpPr>
          <p:cNvPr id="12" name="Content Placeholder 2"/>
          <p:cNvSpPr>
            <a:spLocks noGrp="1"/>
          </p:cNvSpPr>
          <p:nvPr>
            <p:ph sz="half" idx="11"/>
          </p:nvPr>
        </p:nvSpPr>
        <p:spPr>
          <a:xfrm>
            <a:off x="5626100" y="914400"/>
            <a:ext cx="3200400" cy="5173663"/>
          </a:xfrm>
        </p:spPr>
        <p:txBody>
          <a:bodyPr/>
          <a:lstStyle>
            <a:lvl1pPr marL="342900" marR="0" indent="-342900" algn="l" defTabSz="457200" rtl="0" eaLnBrk="1" fontAlgn="auto" latinLnBrk="0" hangingPunct="1">
              <a:lnSpc>
                <a:spcPct val="102000"/>
              </a:lnSpc>
              <a:spcBef>
                <a:spcPts val="600"/>
              </a:spcBef>
              <a:spcAft>
                <a:spcPts val="1400"/>
              </a:spcAft>
              <a:buClrTx/>
              <a:buSzPct val="100000"/>
              <a:buFontTx/>
              <a:buBlip>
                <a:blip r:embed="rId2"/>
              </a:buBlip>
              <a:tabLst/>
              <a:defRPr sz="2400"/>
            </a:lvl1pPr>
            <a:lvl2pPr marL="687388" marR="0" indent="-344488" algn="l" defTabSz="457200" rtl="0" eaLnBrk="1" fontAlgn="auto" latinLnBrk="0" hangingPunct="1">
              <a:lnSpc>
                <a:spcPct val="100000"/>
              </a:lnSpc>
              <a:spcBef>
                <a:spcPts val="0"/>
              </a:spcBef>
              <a:spcAft>
                <a:spcPts val="600"/>
              </a:spcAft>
              <a:buClr>
                <a:srgbClr val="A2AAAD"/>
              </a:buClr>
              <a:buSzPct val="120000"/>
              <a:buFont typeface="Courier New"/>
              <a:buChar char="o"/>
              <a:tabLst/>
              <a:defRPr sz="2000"/>
            </a:lvl2pPr>
            <a:lvl3pPr marL="1030288" marR="0" indent="-342900" algn="l" defTabSz="457200" rtl="0" eaLnBrk="1" fontAlgn="auto" latinLnBrk="0" hangingPunct="1">
              <a:lnSpc>
                <a:spcPct val="100000"/>
              </a:lnSpc>
              <a:spcBef>
                <a:spcPts val="0"/>
              </a:spcBef>
              <a:spcAft>
                <a:spcPts val="600"/>
              </a:spcAft>
              <a:buClrTx/>
              <a:buSzPct val="100000"/>
              <a:buFontTx/>
              <a:buBlip>
                <a:blip r:embed="rId3"/>
              </a:buBlip>
              <a:tabLst/>
              <a:defRPr sz="1600"/>
            </a:lvl3pPr>
            <a:lvl4pPr marL="1258888" marR="0" indent="-228600" algn="l" defTabSz="457200" rtl="0" eaLnBrk="1" fontAlgn="auto" latinLnBrk="0" hangingPunct="1">
              <a:lnSpc>
                <a:spcPct val="100000"/>
              </a:lnSpc>
              <a:spcBef>
                <a:spcPts val="0"/>
              </a:spcBef>
              <a:spcAft>
                <a:spcPts val="600"/>
              </a:spcAft>
              <a:buClr>
                <a:srgbClr val="A2AAAD"/>
              </a:buClr>
              <a:buSzPct val="110000"/>
              <a:buFont typeface="Arial"/>
              <a:buChar char="•"/>
              <a:tabLst/>
              <a:defRPr sz="1600"/>
            </a:lvl4pPr>
            <a:lvl5pP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Second level</a:t>
            </a:r>
          </a:p>
          <a:p>
            <a:pPr marL="342900" marR="0" lvl="2"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Third level</a:t>
            </a:r>
          </a:p>
          <a:p>
            <a:pPr marL="342900" marR="0" lvl="3"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Fourth level</a:t>
            </a:r>
          </a:p>
        </p:txBody>
      </p:sp>
      <p:sp>
        <p:nvSpPr>
          <p:cNvPr id="15" name="Rectangle 14"/>
          <p:cNvSpPr/>
          <p:nvPr userDrawn="1"/>
        </p:nvSpPr>
        <p:spPr>
          <a:xfrm>
            <a:off x="0" y="0"/>
            <a:ext cx="1524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152400" y="0"/>
            <a:ext cx="3048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698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0"/>
          </p:nvPr>
        </p:nvSpPr>
        <p:spPr>
          <a:xfrm>
            <a:off x="457200" y="0"/>
            <a:ext cx="8686800" cy="6857999"/>
          </a:xfrm>
        </p:spPr>
        <p:txBody>
          <a:bodyPr/>
          <a:lstStyle/>
          <a:p>
            <a:r>
              <a:rPr lang="en-US"/>
              <a:t>Drag picture to placeholder or click icon to add</a:t>
            </a:r>
          </a:p>
        </p:txBody>
      </p:sp>
      <p:sp>
        <p:nvSpPr>
          <p:cNvPr id="7" name="Rectangle 6"/>
          <p:cNvSpPr/>
          <p:nvPr userDrawn="1"/>
        </p:nvSpPr>
        <p:spPr>
          <a:xfrm>
            <a:off x="0" y="0"/>
            <a:ext cx="1524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chemeClr val="accent6">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741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200" y="0"/>
            <a:ext cx="3195052" cy="6858000"/>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652252" y="0"/>
            <a:ext cx="5488573"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154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941443" y="1600201"/>
            <a:ext cx="7315200" cy="3657600"/>
          </a:xfrm>
        </p:spPr>
        <p:txBody>
          <a:bodyPr/>
          <a:lstStyle/>
          <a:p>
            <a:r>
              <a:rPr lang="en-US"/>
              <a:t>Drag picture to placeholder or click icon to add</a:t>
            </a:r>
            <a:endParaRPr lang="en-US" dirty="0"/>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950912" y="5399088"/>
            <a:ext cx="3535363" cy="444500"/>
          </a:xfrm>
        </p:spPr>
        <p:txBody>
          <a:bodyPr/>
          <a:lstStyle>
            <a:lvl1pPr marL="0" indent="0">
              <a:buFont typeface="Arial"/>
              <a:buNone/>
              <a:defRPr sz="1400">
                <a:solidFill>
                  <a:schemeClr val="tx2"/>
                </a:solidFill>
              </a:defRPr>
            </a:lvl1pPr>
          </a:lstStyle>
          <a:p>
            <a:pPr lvl="0"/>
            <a:r>
              <a:rPr lang="en-US"/>
              <a:t>Click to edit Master text styles</a:t>
            </a:r>
          </a:p>
        </p:txBody>
      </p:sp>
      <p:sp>
        <p:nvSpPr>
          <p:cNvPr id="7" name="Rectangle 6"/>
          <p:cNvSpPr/>
          <p:nvPr userDrawn="1"/>
        </p:nvSpPr>
        <p:spPr>
          <a:xfrm>
            <a:off x="0" y="0"/>
            <a:ext cx="152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60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10"/>
          <p:cNvSpPr>
            <a:spLocks noGrp="1"/>
          </p:cNvSpPr>
          <p:nvPr>
            <p:ph type="pic" sz="quarter" idx="10"/>
          </p:nvPr>
        </p:nvSpPr>
        <p:spPr>
          <a:xfrm>
            <a:off x="457200" y="0"/>
            <a:ext cx="3199814" cy="6858000"/>
          </a:xfrm>
        </p:spPr>
        <p:txBody>
          <a:bodyPr/>
          <a:lstStyle/>
          <a:p>
            <a:r>
              <a:rPr lang="en-US"/>
              <a:t>Drag picture to placeholder or click icon to add</a:t>
            </a:r>
          </a:p>
        </p:txBody>
      </p:sp>
      <p:sp>
        <p:nvSpPr>
          <p:cNvPr id="9" name="Rectangle 8"/>
          <p:cNvSpPr/>
          <p:nvPr/>
        </p:nvSpPr>
        <p:spPr>
          <a:xfrm>
            <a:off x="3657600" y="0"/>
            <a:ext cx="5486400" cy="6858000"/>
          </a:xfrm>
          <a:prstGeom prst="rect">
            <a:avLst/>
          </a:prstGeom>
          <a:solidFill>
            <a:srgbClr val="00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73436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1"/>
            <a:ext cx="9144000" cy="6858001"/>
          </a:xfrm>
          <a:prstGeom prst="rect">
            <a:avLst/>
          </a:prstGeom>
        </p:spPr>
      </p:pic>
      <p:sp>
        <p:nvSpPr>
          <p:cNvPr id="9" name="Rectangle 8"/>
          <p:cNvSpPr/>
          <p:nvPr/>
        </p:nvSpPr>
        <p:spPr>
          <a:xfrm>
            <a:off x="457200" y="0"/>
            <a:ext cx="549174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9808"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49808"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0" y="0"/>
            <a:ext cx="535214" cy="6858000"/>
          </a:xfrm>
          <a:prstGeom prst="rect">
            <a:avLst/>
          </a:prstGeom>
          <a:solidFill>
            <a:srgbClr val="2C2A29">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703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7" name="Rectangle 6"/>
          <p:cNvSpPr/>
          <p:nvPr userDrawn="1"/>
        </p:nvSpPr>
        <p:spPr>
          <a:xfrm>
            <a:off x="0" y="0"/>
            <a:ext cx="1524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0"/>
            <a:ext cx="3048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2"/>
          </p:nvPr>
        </p:nvSpPr>
        <p:spPr>
          <a:xfrm>
            <a:off x="941388" y="1600200"/>
            <a:ext cx="788511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3511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941443"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5008204"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a:off x="0" y="0"/>
            <a:ext cx="1524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152400" y="0"/>
            <a:ext cx="3048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803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941443" y="1600201"/>
            <a:ext cx="7315200" cy="3657600"/>
          </a:xfrm>
        </p:spPr>
        <p:txBody>
          <a:bodyPr/>
          <a:lstStyle/>
          <a:p>
            <a:r>
              <a:rPr lang="en-US" dirty="0"/>
              <a:t>Drag picture to placeholder or click icon to add</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950912" y="5399088"/>
            <a:ext cx="3535363" cy="444500"/>
          </a:xfrm>
        </p:spPr>
        <p:txBody>
          <a:bodyPr/>
          <a:lstStyle>
            <a:lvl1pPr marL="0" indent="0">
              <a:buFont typeface="Arial"/>
              <a:buNone/>
              <a:defRPr sz="1400">
                <a:solidFill>
                  <a:schemeClr val="tx2"/>
                </a:solidFill>
              </a:defRPr>
            </a:lvl1pPr>
          </a:lstStyle>
          <a:p>
            <a:pPr lvl="0"/>
            <a:r>
              <a:rPr lang="en-US" dirty="0"/>
              <a:t>Click to edit Master text styles</a:t>
            </a:r>
          </a:p>
        </p:txBody>
      </p:sp>
      <p:sp>
        <p:nvSpPr>
          <p:cNvPr id="9" name="Rectangle 8"/>
          <p:cNvSpPr/>
          <p:nvPr userDrawn="1"/>
        </p:nvSpPr>
        <p:spPr>
          <a:xfrm>
            <a:off x="0" y="0"/>
            <a:ext cx="1524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52400" y="0"/>
            <a:ext cx="3048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751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8" name="Rectangle 7"/>
          <p:cNvSpPr/>
          <p:nvPr userDrawn="1"/>
        </p:nvSpPr>
        <p:spPr>
          <a:xfrm>
            <a:off x="0" y="0"/>
            <a:ext cx="1524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14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t"/>
          <a:lstStyle/>
          <a:p>
            <a:r>
              <a:rPr lang="en-US" dirty="0"/>
              <a:t>Click to edit Master title style</a:t>
            </a:r>
          </a:p>
        </p:txBody>
      </p:sp>
      <p:sp>
        <p:nvSpPr>
          <p:cNvPr id="7" name="Rectangle 6"/>
          <p:cNvSpPr/>
          <p:nvPr userDrawn="1"/>
        </p:nvSpPr>
        <p:spPr>
          <a:xfrm>
            <a:off x="0" y="0"/>
            <a:ext cx="1524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852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57200" y="0"/>
            <a:ext cx="5029200" cy="6857999"/>
          </a:xfrm>
        </p:spPr>
        <p:txBody>
          <a:bodyPr/>
          <a:lstStyle/>
          <a:p>
            <a:r>
              <a:rPr lang="en-US"/>
              <a:t>Drag picture to placeholder or click icon to add</a:t>
            </a:r>
            <a:endParaRPr lang="en-US" dirty="0"/>
          </a:p>
        </p:txBody>
      </p:sp>
      <p:sp>
        <p:nvSpPr>
          <p:cNvPr id="12" name="Content Placeholder 2"/>
          <p:cNvSpPr>
            <a:spLocks noGrp="1"/>
          </p:cNvSpPr>
          <p:nvPr>
            <p:ph sz="half" idx="11"/>
          </p:nvPr>
        </p:nvSpPr>
        <p:spPr>
          <a:xfrm>
            <a:off x="5626100" y="914400"/>
            <a:ext cx="3200400" cy="5173663"/>
          </a:xfrm>
        </p:spPr>
        <p:txBody>
          <a:bodyPr/>
          <a:lstStyle>
            <a:lvl1pPr marL="342900" marR="0" indent="-342900" algn="l" defTabSz="457200" rtl="0" eaLnBrk="1" fontAlgn="auto" latinLnBrk="0" hangingPunct="1">
              <a:lnSpc>
                <a:spcPct val="102000"/>
              </a:lnSpc>
              <a:spcBef>
                <a:spcPts val="600"/>
              </a:spcBef>
              <a:spcAft>
                <a:spcPts val="1400"/>
              </a:spcAft>
              <a:buClrTx/>
              <a:buSzPct val="100000"/>
              <a:buFontTx/>
              <a:buBlip>
                <a:blip r:embed="rId2"/>
              </a:buBlip>
              <a:tabLst/>
              <a:defRPr sz="2400"/>
            </a:lvl1pPr>
            <a:lvl2pPr marL="687388" marR="0" indent="-344488" algn="l" defTabSz="457200" rtl="0" eaLnBrk="1" fontAlgn="auto" latinLnBrk="0" hangingPunct="1">
              <a:lnSpc>
                <a:spcPct val="100000"/>
              </a:lnSpc>
              <a:spcBef>
                <a:spcPts val="0"/>
              </a:spcBef>
              <a:spcAft>
                <a:spcPts val="600"/>
              </a:spcAft>
              <a:buClr>
                <a:srgbClr val="A2AAAD"/>
              </a:buClr>
              <a:buSzPct val="120000"/>
              <a:buFont typeface="Courier New"/>
              <a:buChar char="o"/>
              <a:tabLst/>
              <a:defRPr sz="2000"/>
            </a:lvl2pPr>
            <a:lvl3pPr marL="1030288" marR="0" indent="-342900" algn="l" defTabSz="457200" rtl="0" eaLnBrk="1" fontAlgn="auto" latinLnBrk="0" hangingPunct="1">
              <a:lnSpc>
                <a:spcPct val="100000"/>
              </a:lnSpc>
              <a:spcBef>
                <a:spcPts val="0"/>
              </a:spcBef>
              <a:spcAft>
                <a:spcPts val="600"/>
              </a:spcAft>
              <a:buClrTx/>
              <a:buSzPct val="100000"/>
              <a:buFontTx/>
              <a:buBlip>
                <a:blip r:embed="rId3"/>
              </a:buBlip>
              <a:tabLst/>
              <a:defRPr sz="1600"/>
            </a:lvl3pPr>
            <a:lvl4pPr marL="1258888" marR="0" indent="-228600" algn="l" defTabSz="457200" rtl="0" eaLnBrk="1" fontAlgn="auto" latinLnBrk="0" hangingPunct="1">
              <a:lnSpc>
                <a:spcPct val="100000"/>
              </a:lnSpc>
              <a:spcBef>
                <a:spcPts val="0"/>
              </a:spcBef>
              <a:spcAft>
                <a:spcPts val="600"/>
              </a:spcAft>
              <a:buClr>
                <a:srgbClr val="A2AAAD"/>
              </a:buClr>
              <a:buSzPct val="110000"/>
              <a:buFont typeface="Arial"/>
              <a:buChar char="•"/>
              <a:tabLst/>
              <a:defRPr sz="1600"/>
            </a:lvl4pPr>
            <a:lvl5pP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Second level</a:t>
            </a:r>
          </a:p>
          <a:p>
            <a:pPr marL="342900" marR="0" lvl="2"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Third level</a:t>
            </a:r>
          </a:p>
          <a:p>
            <a:pPr marL="342900" marR="0" lvl="3"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Fourth level</a:t>
            </a:r>
          </a:p>
        </p:txBody>
      </p:sp>
      <p:sp>
        <p:nvSpPr>
          <p:cNvPr id="10" name="Rectangle 9"/>
          <p:cNvSpPr/>
          <p:nvPr userDrawn="1"/>
        </p:nvSpPr>
        <p:spPr>
          <a:xfrm>
            <a:off x="0" y="0"/>
            <a:ext cx="1524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52400" y="0"/>
            <a:ext cx="3048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74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 y="0"/>
            <a:ext cx="8686800" cy="6857999"/>
          </a:xfrm>
          <a:solidFill>
            <a:srgbClr val="FFFFFF"/>
          </a:solidFill>
        </p:spPr>
        <p:txBody>
          <a:bodyPr/>
          <a:lstStyle/>
          <a:p>
            <a:r>
              <a:rPr lang="en-US" dirty="0"/>
              <a:t>Drag picture to placeholder or click icon to add</a:t>
            </a:r>
          </a:p>
        </p:txBody>
      </p:sp>
      <p:sp>
        <p:nvSpPr>
          <p:cNvPr id="5" name="Rectangle 4"/>
          <p:cNvSpPr/>
          <p:nvPr userDrawn="1"/>
        </p:nvSpPr>
        <p:spPr>
          <a:xfrm>
            <a:off x="0" y="0"/>
            <a:ext cx="1524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594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199" y="0"/>
            <a:ext cx="3271157" cy="6858000"/>
          </a:xfrm>
          <a:prstGeom prst="rect">
            <a:avLst/>
          </a:prstGeom>
          <a:solidFill>
            <a:srgbClr val="2C2A29">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652252" y="0"/>
            <a:ext cx="5488573" cy="6858000"/>
          </a:xfrm>
          <a:prstGeom prst="rect">
            <a:avLst/>
          </a:prstGeom>
          <a:solidFill>
            <a:srgbClr val="2C2A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2136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8" name="Rectangle 7"/>
          <p:cNvSpPr/>
          <p:nvPr userDrawn="1"/>
        </p:nvSpPr>
        <p:spPr>
          <a:xfrm>
            <a:off x="0" y="0"/>
            <a:ext cx="152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021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10"/>
          <p:cNvSpPr>
            <a:spLocks noGrp="1"/>
          </p:cNvSpPr>
          <p:nvPr>
            <p:ph type="pic" sz="quarter" idx="10"/>
          </p:nvPr>
        </p:nvSpPr>
        <p:spPr>
          <a:xfrm>
            <a:off x="457200" y="0"/>
            <a:ext cx="3199814" cy="6858000"/>
          </a:xfrm>
        </p:spPr>
        <p:txBody>
          <a:bodyPr/>
          <a:lstStyle/>
          <a:p>
            <a:r>
              <a:rPr lang="en-US"/>
              <a:t>Drag picture to placeholder or click icon to add</a:t>
            </a:r>
          </a:p>
        </p:txBody>
      </p:sp>
      <p:sp>
        <p:nvSpPr>
          <p:cNvPr id="9" name="Rectangle 8"/>
          <p:cNvSpPr/>
          <p:nvPr/>
        </p:nvSpPr>
        <p:spPr>
          <a:xfrm>
            <a:off x="3657600" y="0"/>
            <a:ext cx="5486400" cy="6858000"/>
          </a:xfrm>
          <a:prstGeom prst="rect">
            <a:avLst/>
          </a:prstGeom>
          <a:solidFill>
            <a:srgbClr val="2C2A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12698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1"/>
            <a:ext cx="9144000" cy="6858001"/>
          </a:xfrm>
          <a:prstGeom prst="rect">
            <a:avLst/>
          </a:prstGeom>
        </p:spPr>
      </p:pic>
      <p:sp>
        <p:nvSpPr>
          <p:cNvPr id="9" name="Rectangle 8"/>
          <p:cNvSpPr/>
          <p:nvPr/>
        </p:nvSpPr>
        <p:spPr>
          <a:xfrm>
            <a:off x="457200" y="0"/>
            <a:ext cx="5491748"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9808" y="1030653"/>
            <a:ext cx="5038226" cy="2569798"/>
          </a:xfrm>
        </p:spPr>
        <p:txBody>
          <a:bodyPr/>
          <a:lstStyle>
            <a:lvl1pPr>
              <a:defRPr sz="4400">
                <a:solidFill>
                  <a:schemeClr val="accent3"/>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49808"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0" y="0"/>
            <a:ext cx="457200" cy="6858000"/>
          </a:xfrm>
          <a:prstGeom prst="rect">
            <a:avLst/>
          </a:prstGeom>
          <a:solidFill>
            <a:srgbClr val="8A1B6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541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7" name="Rectangle 6"/>
          <p:cNvSpPr/>
          <p:nvPr userDrawn="1"/>
        </p:nvSpPr>
        <p:spPr>
          <a:xfrm>
            <a:off x="0" y="0"/>
            <a:ext cx="1524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0"/>
            <a:ext cx="304800" cy="6858000"/>
          </a:xfrm>
          <a:prstGeom prst="rect">
            <a:avLst/>
          </a:pr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2"/>
          </p:nvPr>
        </p:nvSpPr>
        <p:spPr>
          <a:xfrm>
            <a:off x="941388" y="1600200"/>
            <a:ext cx="788511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977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941443"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5008204"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1524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124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941443" y="1600201"/>
            <a:ext cx="7315200" cy="3657600"/>
          </a:xfrm>
        </p:spPr>
        <p:txBody>
          <a:bodyPr/>
          <a:lstStyle/>
          <a:p>
            <a:r>
              <a:rPr lang="en-US" dirty="0"/>
              <a:t>Drag picture to placeholder or click icon to add</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950912" y="5399088"/>
            <a:ext cx="3535363" cy="444500"/>
          </a:xfrm>
        </p:spPr>
        <p:txBody>
          <a:bodyPr/>
          <a:lstStyle>
            <a:lvl1pPr marL="0" indent="0">
              <a:buFont typeface="Arial"/>
              <a:buNone/>
              <a:defRPr sz="1400">
                <a:solidFill>
                  <a:schemeClr val="tx2"/>
                </a:solidFill>
              </a:defRPr>
            </a:lvl1pPr>
          </a:lstStyle>
          <a:p>
            <a:pPr lvl="0"/>
            <a:r>
              <a:rPr lang="en-US" dirty="0"/>
              <a:t>Click to edit Master text styles</a:t>
            </a:r>
          </a:p>
        </p:txBody>
      </p:sp>
      <p:sp>
        <p:nvSpPr>
          <p:cNvPr id="7" name="Rectangle 6"/>
          <p:cNvSpPr/>
          <p:nvPr userDrawn="1"/>
        </p:nvSpPr>
        <p:spPr>
          <a:xfrm>
            <a:off x="0" y="0"/>
            <a:ext cx="1524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52400" y="0"/>
            <a:ext cx="304800" cy="6858000"/>
          </a:xfrm>
          <a:prstGeom prst="rect">
            <a:avLst/>
          </a:pr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430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sp>
        <p:nvSpPr>
          <p:cNvPr id="6" name="Rectangle 5"/>
          <p:cNvSpPr/>
          <p:nvPr userDrawn="1"/>
        </p:nvSpPr>
        <p:spPr>
          <a:xfrm>
            <a:off x="0" y="0"/>
            <a:ext cx="1524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0"/>
            <a:ext cx="304800" cy="6858000"/>
          </a:xfrm>
          <a:prstGeom prst="rect">
            <a:avLst/>
          </a:pr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623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t"/>
          <a:lstStyle/>
          <a:p>
            <a:r>
              <a:rPr lang="en-US" dirty="0"/>
              <a:t>Click to edit Master title style</a:t>
            </a:r>
          </a:p>
        </p:txBody>
      </p:sp>
      <p:sp>
        <p:nvSpPr>
          <p:cNvPr id="8" name="Rectangle 7"/>
          <p:cNvSpPr/>
          <p:nvPr userDrawn="1"/>
        </p:nvSpPr>
        <p:spPr>
          <a:xfrm>
            <a:off x="0" y="0"/>
            <a:ext cx="1524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676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57200" y="0"/>
            <a:ext cx="5029200" cy="6857999"/>
          </a:xfrm>
        </p:spPr>
        <p:txBody>
          <a:bodyPr/>
          <a:lstStyle/>
          <a:p>
            <a:r>
              <a:rPr lang="en-US"/>
              <a:t>Drag picture to placeholder or click icon to add</a:t>
            </a:r>
            <a:endParaRPr lang="en-US" dirty="0"/>
          </a:p>
        </p:txBody>
      </p:sp>
      <p:sp>
        <p:nvSpPr>
          <p:cNvPr id="3" name="Content Placeholder 2"/>
          <p:cNvSpPr>
            <a:spLocks noGrp="1"/>
          </p:cNvSpPr>
          <p:nvPr>
            <p:ph sz="quarter" idx="12"/>
          </p:nvPr>
        </p:nvSpPr>
        <p:spPr>
          <a:xfrm>
            <a:off x="5626100" y="914400"/>
            <a:ext cx="3200400" cy="5173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0" y="0"/>
            <a:ext cx="1524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152400" y="0"/>
            <a:ext cx="304800" cy="6858000"/>
          </a:xfrm>
          <a:prstGeom prst="rect">
            <a:avLst/>
          </a:pr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607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 y="0"/>
            <a:ext cx="8686800" cy="6857999"/>
          </a:xfrm>
          <a:solidFill>
            <a:srgbClr val="FFFFFF"/>
          </a:solidFill>
        </p:spPr>
        <p:txBody>
          <a:bodyPr/>
          <a:lstStyle/>
          <a:p>
            <a:r>
              <a:rPr lang="en-US" dirty="0"/>
              <a:t>Drag picture to placeholder or click icon to add</a:t>
            </a:r>
          </a:p>
        </p:txBody>
      </p:sp>
      <p:sp>
        <p:nvSpPr>
          <p:cNvPr id="6" name="Rectangle 5"/>
          <p:cNvSpPr/>
          <p:nvPr userDrawn="1"/>
        </p:nvSpPr>
        <p:spPr>
          <a:xfrm>
            <a:off x="0" y="0"/>
            <a:ext cx="1524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0"/>
            <a:ext cx="304800" cy="6858000"/>
          </a:xfrm>
          <a:prstGeom prst="rect">
            <a:avLst/>
          </a:prstGeom>
          <a:solidFill>
            <a:schemeClr val="accent5">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85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199" y="0"/>
            <a:ext cx="3195053" cy="6858000"/>
          </a:xfrm>
          <a:prstGeom prst="rect">
            <a:avLst/>
          </a:prstGeom>
          <a:solidFill>
            <a:srgbClr val="8A1B6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652252" y="0"/>
            <a:ext cx="5491749" cy="6858000"/>
          </a:xfrm>
          <a:prstGeom prst="rect">
            <a:avLst/>
          </a:prstGeom>
          <a:solidFill>
            <a:srgbClr val="8A1B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accent3"/>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8769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t"/>
          <a:lstStyle/>
          <a:p>
            <a:r>
              <a:rPr lang="en-US"/>
              <a:t>Click to edit Master title style</a:t>
            </a:r>
            <a:endParaRPr lang="en-US" dirty="0"/>
          </a:p>
        </p:txBody>
      </p:sp>
      <p:sp>
        <p:nvSpPr>
          <p:cNvPr id="8" name="Rectangle 7"/>
          <p:cNvSpPr/>
          <p:nvPr userDrawn="1"/>
        </p:nvSpPr>
        <p:spPr>
          <a:xfrm>
            <a:off x="0" y="0"/>
            <a:ext cx="152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64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10"/>
          <p:cNvSpPr>
            <a:spLocks noGrp="1"/>
          </p:cNvSpPr>
          <p:nvPr>
            <p:ph type="pic" sz="quarter" idx="10"/>
          </p:nvPr>
        </p:nvSpPr>
        <p:spPr>
          <a:xfrm>
            <a:off x="457200" y="0"/>
            <a:ext cx="3199814" cy="6858000"/>
          </a:xfrm>
        </p:spPr>
        <p:txBody>
          <a:bodyPr/>
          <a:lstStyle/>
          <a:p>
            <a:r>
              <a:rPr lang="en-US"/>
              <a:t>Drag picture to placeholder or click icon to add</a:t>
            </a:r>
          </a:p>
        </p:txBody>
      </p:sp>
      <p:sp>
        <p:nvSpPr>
          <p:cNvPr id="9" name="Rectangle 8"/>
          <p:cNvSpPr/>
          <p:nvPr/>
        </p:nvSpPr>
        <p:spPr>
          <a:xfrm>
            <a:off x="3657600" y="0"/>
            <a:ext cx="5486400" cy="6858000"/>
          </a:xfrm>
          <a:prstGeom prst="rect">
            <a:avLst/>
          </a:prstGeom>
          <a:solidFill>
            <a:srgbClr val="8A1B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rgbClr val="F1C4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27257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1"/>
            <a:ext cx="9144000" cy="6858001"/>
          </a:xfrm>
          <a:prstGeom prst="rect">
            <a:avLst/>
          </a:prstGeom>
        </p:spPr>
      </p:pic>
      <p:sp>
        <p:nvSpPr>
          <p:cNvPr id="9" name="Rectangle 8"/>
          <p:cNvSpPr/>
          <p:nvPr/>
        </p:nvSpPr>
        <p:spPr>
          <a:xfrm>
            <a:off x="457200" y="0"/>
            <a:ext cx="549174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9808" y="1030653"/>
            <a:ext cx="5038226" cy="2569798"/>
          </a:xfrm>
        </p:spPr>
        <p:txBody>
          <a:bodyPr/>
          <a:lstStyle>
            <a:lvl1pPr>
              <a:defRPr sz="4400">
                <a:solidFill>
                  <a:srgbClr val="F1C4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49808"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a:off x="0" y="-1"/>
            <a:ext cx="498124" cy="6858000"/>
          </a:xfrm>
          <a:prstGeom prst="rect">
            <a:avLst/>
          </a:prstGeom>
          <a:solidFill>
            <a:srgbClr val="2C2A29">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745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
        <p:nvSpPr>
          <p:cNvPr id="7" name="Content Placeholder 6"/>
          <p:cNvSpPr>
            <a:spLocks noGrp="1"/>
          </p:cNvSpPr>
          <p:nvPr>
            <p:ph sz="quarter" idx="12"/>
          </p:nvPr>
        </p:nvSpPr>
        <p:spPr>
          <a:xfrm>
            <a:off x="941388" y="1600200"/>
            <a:ext cx="788511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289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941443"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5008204"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747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941443" y="1600201"/>
            <a:ext cx="7315200" cy="3657600"/>
          </a:xfrm>
        </p:spPr>
        <p:txBody>
          <a:bodyPr/>
          <a:lstStyle/>
          <a:p>
            <a:r>
              <a:rPr lang="en-US" dirty="0"/>
              <a:t>Drag picture to placeholder or click icon to add</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950912" y="5399088"/>
            <a:ext cx="3535363" cy="444500"/>
          </a:xfrm>
        </p:spPr>
        <p:txBody>
          <a:bodyPr/>
          <a:lstStyle>
            <a:lvl1pPr marL="0" indent="0">
              <a:buFont typeface="Arial"/>
              <a:buNone/>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91354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Tree>
    <p:extLst>
      <p:ext uri="{BB962C8B-B14F-4D97-AF65-F5344CB8AC3E}">
        <p14:creationId xmlns:p14="http://schemas.microsoft.com/office/powerpoint/2010/main" val="693291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4" name="Rectangle 3"/>
          <p:cNvSpPr/>
          <p:nvPr userDrawn="1"/>
        </p:nvSpPr>
        <p:spPr>
          <a:xfrm>
            <a:off x="689429" y="6023428"/>
            <a:ext cx="8454571" cy="8345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641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5486400" y="0"/>
            <a:ext cx="36576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2437" y="0"/>
            <a:ext cx="4992062" cy="6858000"/>
          </a:xfrm>
          <a:prstGeom prst="rect">
            <a:avLst/>
          </a:prstGeom>
          <a:solidFill>
            <a:srgbClr val="2C2A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57200" y="0"/>
            <a:ext cx="5029200" cy="6857999"/>
          </a:xfrm>
        </p:spPr>
        <p:txBody>
          <a:bodyPr/>
          <a:lstStyle>
            <a:lvl1pPr>
              <a:defRPr>
                <a:solidFill>
                  <a:srgbClr val="FFFFFF"/>
                </a:solidFill>
              </a:defRPr>
            </a:lvl1pPr>
          </a:lstStyle>
          <a:p>
            <a:r>
              <a:rPr lang="en-US" dirty="0"/>
              <a:t>Drag picture to placeholder or click icon to add</a:t>
            </a:r>
          </a:p>
        </p:txBody>
      </p:sp>
      <p:sp>
        <p:nvSpPr>
          <p:cNvPr id="12" name="Content Placeholder 2"/>
          <p:cNvSpPr>
            <a:spLocks noGrp="1"/>
          </p:cNvSpPr>
          <p:nvPr>
            <p:ph sz="half" idx="11"/>
          </p:nvPr>
        </p:nvSpPr>
        <p:spPr>
          <a:xfrm>
            <a:off x="5626100" y="914400"/>
            <a:ext cx="3200400" cy="5173663"/>
          </a:xfrm>
        </p:spPr>
        <p:txBody>
          <a:bodyPr/>
          <a:lstStyle>
            <a:lvl1pPr marL="342900" marR="0" indent="-342900" algn="l" defTabSz="457200" rtl="0" eaLnBrk="1" fontAlgn="auto" latinLnBrk="0" hangingPunct="1">
              <a:lnSpc>
                <a:spcPct val="102000"/>
              </a:lnSpc>
              <a:spcBef>
                <a:spcPts val="600"/>
              </a:spcBef>
              <a:spcAft>
                <a:spcPts val="1400"/>
              </a:spcAft>
              <a:buClrTx/>
              <a:buSzPct val="100000"/>
              <a:buFontTx/>
              <a:buBlip>
                <a:blip r:embed="rId2"/>
              </a:buBlip>
              <a:tabLst/>
              <a:defRPr sz="2400">
                <a:solidFill>
                  <a:schemeClr val="bg1"/>
                </a:solidFill>
              </a:defRPr>
            </a:lvl1pPr>
            <a:lvl2pPr marL="687388" marR="0" indent="-344488" algn="l" defTabSz="457200" rtl="0" eaLnBrk="1" fontAlgn="auto" latinLnBrk="0" hangingPunct="1">
              <a:lnSpc>
                <a:spcPct val="100000"/>
              </a:lnSpc>
              <a:spcBef>
                <a:spcPts val="0"/>
              </a:spcBef>
              <a:spcAft>
                <a:spcPts val="600"/>
              </a:spcAft>
              <a:buClr>
                <a:srgbClr val="A2AAAD"/>
              </a:buClr>
              <a:buSzPct val="120000"/>
              <a:buFont typeface="Courier New"/>
              <a:buChar char="o"/>
              <a:tabLst/>
              <a:defRPr sz="2000">
                <a:solidFill>
                  <a:schemeClr val="bg1"/>
                </a:solidFill>
              </a:defRPr>
            </a:lvl2pPr>
            <a:lvl3pPr marL="1030288" marR="0" indent="-342900" algn="l" defTabSz="457200" rtl="0" eaLnBrk="1" fontAlgn="auto" latinLnBrk="0" hangingPunct="1">
              <a:lnSpc>
                <a:spcPct val="100000"/>
              </a:lnSpc>
              <a:spcBef>
                <a:spcPts val="0"/>
              </a:spcBef>
              <a:spcAft>
                <a:spcPts val="600"/>
              </a:spcAft>
              <a:buClrTx/>
              <a:buSzPct val="100000"/>
              <a:buFontTx/>
              <a:buBlip>
                <a:blip r:embed="rId3"/>
              </a:buBlip>
              <a:tabLst/>
              <a:defRPr sz="1600">
                <a:solidFill>
                  <a:schemeClr val="bg1"/>
                </a:solidFill>
              </a:defRPr>
            </a:lvl3pPr>
            <a:lvl4pPr marL="1258888" marR="0" indent="-228600" algn="l" defTabSz="457200" rtl="0" eaLnBrk="1" fontAlgn="auto" latinLnBrk="0" hangingPunct="1">
              <a:lnSpc>
                <a:spcPct val="100000"/>
              </a:lnSpc>
              <a:spcBef>
                <a:spcPts val="0"/>
              </a:spcBef>
              <a:spcAft>
                <a:spcPts val="600"/>
              </a:spcAft>
              <a:buClr>
                <a:srgbClr val="A2AAAD"/>
              </a:buClr>
              <a:buSzPct val="110000"/>
              <a:buFont typeface="Arial"/>
              <a:buChar char="•"/>
              <a:tabLst/>
              <a:defRPr sz="1600">
                <a:solidFill>
                  <a:schemeClr val="bg1"/>
                </a:solidFill>
              </a:defRPr>
            </a:lvl4pPr>
            <a:lvl5pP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Second level</a:t>
            </a:r>
          </a:p>
          <a:p>
            <a:pPr marL="342900" marR="0" lvl="2"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Third level</a:t>
            </a:r>
          </a:p>
          <a:p>
            <a:pPr marL="342900" marR="0" lvl="3"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Fourth level</a:t>
            </a:r>
          </a:p>
        </p:txBody>
      </p:sp>
    </p:spTree>
    <p:extLst>
      <p:ext uri="{BB962C8B-B14F-4D97-AF65-F5344CB8AC3E}">
        <p14:creationId xmlns:p14="http://schemas.microsoft.com/office/powerpoint/2010/main" val="8870028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 y="0"/>
            <a:ext cx="8686800" cy="6857999"/>
          </a:xfrm>
          <a:solidFill>
            <a:schemeClr val="tx1"/>
          </a:solidFill>
          <a:ln>
            <a:noFill/>
          </a:ln>
        </p:spPr>
        <p:txBody>
          <a:bodyPr/>
          <a:lstStyle>
            <a:lvl1pPr>
              <a:defRPr>
                <a:solidFill>
                  <a:srgbClr val="FFFFFF"/>
                </a:solidFill>
              </a:defRPr>
            </a:lvl1pPr>
          </a:lstStyle>
          <a:p>
            <a:r>
              <a:rPr lang="en-US" dirty="0"/>
              <a:t>Drag picture to placeholder or click icon to add</a:t>
            </a:r>
          </a:p>
        </p:txBody>
      </p:sp>
    </p:spTree>
    <p:extLst>
      <p:ext uri="{BB962C8B-B14F-4D97-AF65-F5344CB8AC3E}">
        <p14:creationId xmlns:p14="http://schemas.microsoft.com/office/powerpoint/2010/main" val="235683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199" y="0"/>
            <a:ext cx="3271157" cy="6858000"/>
          </a:xfrm>
          <a:prstGeom prst="rect">
            <a:avLst/>
          </a:prstGeom>
          <a:solidFill>
            <a:srgbClr val="2C2A29">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652252" y="0"/>
            <a:ext cx="5488573" cy="6858000"/>
          </a:xfrm>
          <a:prstGeom prst="rect">
            <a:avLst/>
          </a:prstGeom>
          <a:solidFill>
            <a:srgbClr val="2C2A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accent3"/>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9216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57200" y="0"/>
            <a:ext cx="5029200" cy="6857999"/>
          </a:xfrm>
        </p:spPr>
        <p:txBody>
          <a:bodyPr/>
          <a:lstStyle/>
          <a:p>
            <a:r>
              <a:rPr lang="en-US"/>
              <a:t>Drag picture to placeholder or click icon to add</a:t>
            </a:r>
            <a:endParaRPr lang="en-US" dirty="0"/>
          </a:p>
        </p:txBody>
      </p:sp>
      <p:sp>
        <p:nvSpPr>
          <p:cNvPr id="12" name="Content Placeholder 2"/>
          <p:cNvSpPr>
            <a:spLocks noGrp="1"/>
          </p:cNvSpPr>
          <p:nvPr>
            <p:ph sz="half" idx="11"/>
          </p:nvPr>
        </p:nvSpPr>
        <p:spPr>
          <a:xfrm>
            <a:off x="5626100" y="914400"/>
            <a:ext cx="3200400" cy="5173663"/>
          </a:xfrm>
        </p:spPr>
        <p:txBody>
          <a:bodyPr/>
          <a:lstStyle>
            <a:lvl1pPr marL="342900" marR="0" indent="-342900" algn="l" defTabSz="457200" rtl="0" eaLnBrk="1" fontAlgn="auto" latinLnBrk="0" hangingPunct="1">
              <a:lnSpc>
                <a:spcPct val="102000"/>
              </a:lnSpc>
              <a:spcBef>
                <a:spcPts val="600"/>
              </a:spcBef>
              <a:spcAft>
                <a:spcPts val="1400"/>
              </a:spcAft>
              <a:buClrTx/>
              <a:buSzPct val="100000"/>
              <a:buFontTx/>
              <a:buBlip>
                <a:blip r:embed="rId2"/>
              </a:buBlip>
              <a:tabLst/>
              <a:defRPr sz="2400"/>
            </a:lvl1pPr>
            <a:lvl2pPr marL="687388" marR="0" indent="-344488" algn="l" defTabSz="457200" rtl="0" eaLnBrk="1" fontAlgn="auto" latinLnBrk="0" hangingPunct="1">
              <a:lnSpc>
                <a:spcPct val="100000"/>
              </a:lnSpc>
              <a:spcBef>
                <a:spcPts val="0"/>
              </a:spcBef>
              <a:spcAft>
                <a:spcPts val="600"/>
              </a:spcAft>
              <a:buClr>
                <a:srgbClr val="A2AAAD"/>
              </a:buClr>
              <a:buSzPct val="120000"/>
              <a:buFont typeface="Courier New"/>
              <a:buChar char="o"/>
              <a:tabLst/>
              <a:defRPr sz="2000"/>
            </a:lvl2pPr>
            <a:lvl3pPr marL="1030288" marR="0" indent="-342900" algn="l" defTabSz="457200" rtl="0" eaLnBrk="1" fontAlgn="auto" latinLnBrk="0" hangingPunct="1">
              <a:lnSpc>
                <a:spcPct val="100000"/>
              </a:lnSpc>
              <a:spcBef>
                <a:spcPts val="0"/>
              </a:spcBef>
              <a:spcAft>
                <a:spcPts val="600"/>
              </a:spcAft>
              <a:buClrTx/>
              <a:buSzPct val="100000"/>
              <a:buFontTx/>
              <a:buBlip>
                <a:blip r:embed="rId3"/>
              </a:buBlip>
              <a:tabLst/>
              <a:defRPr sz="1600"/>
            </a:lvl3pPr>
            <a:lvl4pPr marL="1258888" marR="0" indent="-228600" algn="l" defTabSz="457200" rtl="0" eaLnBrk="1" fontAlgn="auto" latinLnBrk="0" hangingPunct="1">
              <a:lnSpc>
                <a:spcPct val="100000"/>
              </a:lnSpc>
              <a:spcBef>
                <a:spcPts val="0"/>
              </a:spcBef>
              <a:spcAft>
                <a:spcPts val="600"/>
              </a:spcAft>
              <a:buClr>
                <a:srgbClr val="A2AAAD"/>
              </a:buClr>
              <a:buSzPct val="110000"/>
              <a:buFont typeface="Arial"/>
              <a:buChar char="•"/>
              <a:tabLst/>
              <a:defRPr sz="1600"/>
            </a:lvl4pPr>
            <a:lvl5pP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Second level</a:t>
            </a:r>
          </a:p>
          <a:p>
            <a:pPr marL="342900" marR="0" lvl="2"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Third level</a:t>
            </a:r>
          </a:p>
          <a:p>
            <a:pPr marL="342900" marR="0" lvl="3"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a:ln>
                  <a:noFill/>
                </a:ln>
                <a:solidFill>
                  <a:srgbClr val="333F48"/>
                </a:solidFill>
                <a:effectLst/>
                <a:uLnTx/>
                <a:uFillTx/>
                <a:latin typeface="Arial"/>
                <a:ea typeface="+mn-ea"/>
                <a:cs typeface="Arial"/>
              </a:rPr>
              <a:t>Fourth level</a:t>
            </a:r>
          </a:p>
        </p:txBody>
      </p:sp>
      <p:sp>
        <p:nvSpPr>
          <p:cNvPr id="15" name="Rectangle 14"/>
          <p:cNvSpPr/>
          <p:nvPr userDrawn="1"/>
        </p:nvSpPr>
        <p:spPr>
          <a:xfrm>
            <a:off x="0" y="0"/>
            <a:ext cx="152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152400" y="0"/>
            <a:ext cx="3048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110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4572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10"/>
          <p:cNvSpPr>
            <a:spLocks noGrp="1"/>
          </p:cNvSpPr>
          <p:nvPr>
            <p:ph type="pic" sz="quarter" idx="10"/>
          </p:nvPr>
        </p:nvSpPr>
        <p:spPr>
          <a:xfrm>
            <a:off x="457200" y="0"/>
            <a:ext cx="3199814" cy="6858000"/>
          </a:xfrm>
          <a:solidFill>
            <a:schemeClr val="tx1"/>
          </a:solidFill>
        </p:spPr>
        <p:txBody>
          <a:bodyPr/>
          <a:lstStyle>
            <a:lvl1pPr>
              <a:defRPr>
                <a:solidFill>
                  <a:srgbClr val="FFFFFF"/>
                </a:solidFill>
              </a:defRPr>
            </a:lvl1pPr>
          </a:lstStyle>
          <a:p>
            <a:r>
              <a:rPr lang="en-US" dirty="0"/>
              <a:t>Drag picture to placeholder or click icon to add</a:t>
            </a:r>
          </a:p>
        </p:txBody>
      </p:sp>
      <p:sp>
        <p:nvSpPr>
          <p:cNvPr id="9" name="Rectangle 8"/>
          <p:cNvSpPr/>
          <p:nvPr/>
        </p:nvSpPr>
        <p:spPr>
          <a:xfrm>
            <a:off x="3657600" y="0"/>
            <a:ext cx="5486400" cy="6858000"/>
          </a:xfrm>
          <a:prstGeom prst="rect">
            <a:avLst/>
          </a:prstGeom>
          <a:solidFill>
            <a:srgbClr val="2C2A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78337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descr="master_bg.png"/>
          <p:cNvPicPr>
            <a:picLocks noChangeAspect="1"/>
          </p:cNvPicPr>
          <p:nvPr/>
        </p:nvPicPr>
        <p:blipFill>
          <a:blip r:embed="rId2"/>
          <a:stretch>
            <a:fillRect/>
          </a:stretch>
        </p:blipFill>
        <p:spPr>
          <a:xfrm>
            <a:off x="0" y="-1"/>
            <a:ext cx="9144000" cy="6858001"/>
          </a:xfrm>
          <a:prstGeom prst="rect">
            <a:avLst/>
          </a:prstGeom>
        </p:spPr>
      </p:pic>
      <p:sp>
        <p:nvSpPr>
          <p:cNvPr id="9" name="Rectangle 8"/>
          <p:cNvSpPr/>
          <p:nvPr/>
        </p:nvSpPr>
        <p:spPr>
          <a:xfrm>
            <a:off x="457200" y="0"/>
            <a:ext cx="5491748"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9808" y="1030653"/>
            <a:ext cx="5038226" cy="2569798"/>
          </a:xfrm>
        </p:spPr>
        <p:txBody>
          <a:bodyPr/>
          <a:lstStyle>
            <a:lvl1pPr>
              <a:defRPr sz="4400">
                <a:solidFill>
                  <a:srgbClr val="F1C4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49808"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0" y="0"/>
            <a:ext cx="4572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276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
        <p:nvSpPr>
          <p:cNvPr id="4" name="Content Placeholder 3"/>
          <p:cNvSpPr>
            <a:spLocks noGrp="1"/>
          </p:cNvSpPr>
          <p:nvPr>
            <p:ph sz="quarter" idx="12"/>
          </p:nvPr>
        </p:nvSpPr>
        <p:spPr>
          <a:xfrm>
            <a:off x="941388" y="1600200"/>
            <a:ext cx="7885112"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1475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941443"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5008204" y="1600200"/>
            <a:ext cx="381829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435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941443" y="1600201"/>
            <a:ext cx="7315200" cy="3657600"/>
          </a:xfrm>
        </p:spPr>
        <p:txBody>
          <a:bodyPr/>
          <a:lstStyle/>
          <a:p>
            <a:r>
              <a:rPr lang="en-US" dirty="0"/>
              <a:t>Drag picture to placeholder or click icon to add</a:t>
            </a:r>
          </a:p>
        </p:txBody>
      </p:sp>
      <p:sp>
        <p:nvSpPr>
          <p:cNvPr id="6"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950912" y="5399088"/>
            <a:ext cx="3535363" cy="444500"/>
          </a:xfrm>
        </p:spPr>
        <p:txBody>
          <a:bodyPr/>
          <a:lstStyle>
            <a:lvl1pPr marL="0" indent="0">
              <a:buFont typeface="Arial"/>
              <a:buNone/>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0861702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rgbClr val="FFFFFF"/>
                </a:solidFill>
                <a:latin typeface="Arial"/>
                <a:cs typeface="Arial"/>
              </a:defRPr>
            </a:lvl1pPr>
          </a:lstStyle>
          <a:p>
            <a:fld id="{24791E93-A2B7-0848-BDB4-10A6DF01D9B6}" type="slidenum">
              <a:rPr lang="en-US" smtClean="0"/>
              <a:pPr/>
              <a:t>‹#›</a:t>
            </a:fld>
            <a:endParaRPr lang="en-US" dirty="0"/>
          </a:p>
        </p:txBody>
      </p:sp>
    </p:spTree>
    <p:extLst>
      <p:ext uri="{BB962C8B-B14F-4D97-AF65-F5344CB8AC3E}">
        <p14:creationId xmlns:p14="http://schemas.microsoft.com/office/powerpoint/2010/main" val="3563953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4" name="Rectangle 3"/>
          <p:cNvSpPr/>
          <p:nvPr userDrawn="1"/>
        </p:nvSpPr>
        <p:spPr>
          <a:xfrm>
            <a:off x="689429" y="6023428"/>
            <a:ext cx="8454571" cy="8345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5250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5486400" y="0"/>
            <a:ext cx="36576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3493" y="0"/>
            <a:ext cx="4992062"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57200" y="0"/>
            <a:ext cx="5029200" cy="6857999"/>
          </a:xfrm>
          <a:noFill/>
        </p:spPr>
        <p:txBody>
          <a:bodyPr/>
          <a:lstStyle>
            <a:lvl1pPr>
              <a:defRPr>
                <a:solidFill>
                  <a:schemeClr val="bg1"/>
                </a:solidFill>
              </a:defRPr>
            </a:lvl1pPr>
          </a:lstStyle>
          <a:p>
            <a:r>
              <a:rPr lang="en-US" dirty="0"/>
              <a:t>Drag picture to placeholder or click icon to add</a:t>
            </a:r>
          </a:p>
        </p:txBody>
      </p:sp>
      <p:sp>
        <p:nvSpPr>
          <p:cNvPr id="12" name="Content Placeholder 2"/>
          <p:cNvSpPr>
            <a:spLocks noGrp="1"/>
          </p:cNvSpPr>
          <p:nvPr>
            <p:ph sz="half" idx="11"/>
          </p:nvPr>
        </p:nvSpPr>
        <p:spPr>
          <a:xfrm>
            <a:off x="5626100" y="914400"/>
            <a:ext cx="3200400" cy="5173663"/>
          </a:xfrm>
        </p:spPr>
        <p:txBody>
          <a:bodyPr/>
          <a:lstStyle>
            <a:lvl1pPr marL="342900" marR="0" indent="-342900" algn="l" defTabSz="457200" rtl="0" eaLnBrk="1" fontAlgn="auto" latinLnBrk="0" hangingPunct="1">
              <a:lnSpc>
                <a:spcPct val="102000"/>
              </a:lnSpc>
              <a:spcBef>
                <a:spcPts val="600"/>
              </a:spcBef>
              <a:spcAft>
                <a:spcPts val="1400"/>
              </a:spcAft>
              <a:buClrTx/>
              <a:buSzPct val="100000"/>
              <a:buFontTx/>
              <a:buBlip>
                <a:blip r:embed="rId2"/>
              </a:buBlip>
              <a:tabLst/>
              <a:defRPr sz="2400">
                <a:solidFill>
                  <a:schemeClr val="bg1"/>
                </a:solidFill>
              </a:defRPr>
            </a:lvl1pPr>
            <a:lvl2pPr marL="687388" marR="0" indent="-344488" algn="l" defTabSz="457200" rtl="0" eaLnBrk="1" fontAlgn="auto" latinLnBrk="0" hangingPunct="1">
              <a:lnSpc>
                <a:spcPct val="100000"/>
              </a:lnSpc>
              <a:spcBef>
                <a:spcPts val="0"/>
              </a:spcBef>
              <a:spcAft>
                <a:spcPts val="600"/>
              </a:spcAft>
              <a:buClr>
                <a:srgbClr val="A2AAAD"/>
              </a:buClr>
              <a:buSzPct val="120000"/>
              <a:buFont typeface="Courier New"/>
              <a:buChar char="o"/>
              <a:tabLst/>
              <a:defRPr sz="2000">
                <a:solidFill>
                  <a:schemeClr val="bg1"/>
                </a:solidFill>
              </a:defRPr>
            </a:lvl2pPr>
            <a:lvl3pPr marL="1030288" marR="0" indent="-342900" algn="l" defTabSz="457200" rtl="0" eaLnBrk="1" fontAlgn="auto" latinLnBrk="0" hangingPunct="1">
              <a:lnSpc>
                <a:spcPct val="100000"/>
              </a:lnSpc>
              <a:spcBef>
                <a:spcPts val="0"/>
              </a:spcBef>
              <a:spcAft>
                <a:spcPts val="600"/>
              </a:spcAft>
              <a:buClrTx/>
              <a:buSzPct val="100000"/>
              <a:buFontTx/>
              <a:buBlip>
                <a:blip r:embed="rId3"/>
              </a:buBlip>
              <a:tabLst/>
              <a:defRPr sz="1600">
                <a:solidFill>
                  <a:schemeClr val="bg1"/>
                </a:solidFill>
              </a:defRPr>
            </a:lvl3pPr>
            <a:lvl4pPr marL="1258888" marR="0" indent="-228600" algn="l" defTabSz="457200" rtl="0" eaLnBrk="1" fontAlgn="auto" latinLnBrk="0" hangingPunct="1">
              <a:lnSpc>
                <a:spcPct val="100000"/>
              </a:lnSpc>
              <a:spcBef>
                <a:spcPts val="0"/>
              </a:spcBef>
              <a:spcAft>
                <a:spcPts val="600"/>
              </a:spcAft>
              <a:buClr>
                <a:srgbClr val="A2AAAD"/>
              </a:buClr>
              <a:buSzPct val="110000"/>
              <a:buFont typeface="Arial"/>
              <a:buChar char="•"/>
              <a:tabLst/>
              <a:defRPr sz="1600">
                <a:solidFill>
                  <a:schemeClr val="bg1"/>
                </a:solidFill>
              </a:defRPr>
            </a:lvl4pPr>
            <a:lvl5pPr>
              <a:defRPr sz="14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Click to edit Master text styles</a:t>
            </a:r>
          </a:p>
          <a:p>
            <a:pPr marL="342900" marR="0" lvl="1"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Second level</a:t>
            </a:r>
          </a:p>
          <a:p>
            <a:pPr marL="342900" marR="0" lvl="2"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Third level</a:t>
            </a:r>
          </a:p>
          <a:p>
            <a:pPr marL="342900" marR="0" lvl="3" indent="-342900" algn="l" defTabSz="457200" rtl="0" eaLnBrk="1" fontAlgn="auto" latinLnBrk="0" hangingPunct="1">
              <a:lnSpc>
                <a:spcPct val="102000"/>
              </a:lnSpc>
              <a:spcBef>
                <a:spcPts val="600"/>
              </a:spcBef>
              <a:spcAft>
                <a:spcPts val="1400"/>
              </a:spcAft>
              <a:buClrTx/>
              <a:buSzPct val="100000"/>
              <a:buFontTx/>
              <a:buBlip>
                <a:blip r:embed="rId2"/>
              </a:buBlip>
              <a:tabLst/>
              <a:defRPr/>
            </a:pPr>
            <a:r>
              <a:rPr kumimoji="0" lang="en-US" sz="2400" b="0" i="0" u="none" strike="noStrike" kern="1200" cap="none" spc="0" normalizeH="0" baseline="0" noProof="0" dirty="0">
                <a:ln>
                  <a:noFill/>
                </a:ln>
                <a:solidFill>
                  <a:srgbClr val="333F48"/>
                </a:solidFill>
                <a:effectLst/>
                <a:uLnTx/>
                <a:uFillTx/>
                <a:latin typeface="Arial"/>
                <a:ea typeface="+mn-ea"/>
                <a:cs typeface="Arial"/>
              </a:rPr>
              <a:t>Fourth level</a:t>
            </a:r>
          </a:p>
        </p:txBody>
      </p:sp>
    </p:spTree>
    <p:extLst>
      <p:ext uri="{BB962C8B-B14F-4D97-AF65-F5344CB8AC3E}">
        <p14:creationId xmlns:p14="http://schemas.microsoft.com/office/powerpoint/2010/main" val="2312494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 y="0"/>
            <a:ext cx="8686800" cy="6857999"/>
          </a:xfrm>
          <a:solidFill>
            <a:srgbClr val="002D72"/>
          </a:solidFill>
        </p:spPr>
        <p:txBody>
          <a:bodyPr/>
          <a:lstStyle>
            <a:lvl1pPr>
              <a:defRPr>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1803049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200" y="0"/>
            <a:ext cx="3195052" cy="6858000"/>
          </a:xfrm>
          <a:prstGeom prst="rect">
            <a:avLst/>
          </a:prstGeom>
          <a:solidFill>
            <a:srgbClr val="002D7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652252" y="0"/>
            <a:ext cx="5488573"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accent3"/>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7815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0"/>
          </p:nvPr>
        </p:nvSpPr>
        <p:spPr>
          <a:xfrm>
            <a:off x="457200" y="0"/>
            <a:ext cx="8686800" cy="6857999"/>
          </a:xfrm>
        </p:spPr>
        <p:txBody>
          <a:bodyPr/>
          <a:lstStyle/>
          <a:p>
            <a:r>
              <a:rPr lang="en-US"/>
              <a:t>Drag picture to placeholder or click icon to add</a:t>
            </a:r>
          </a:p>
        </p:txBody>
      </p:sp>
      <p:sp>
        <p:nvSpPr>
          <p:cNvPr id="7" name="Rectangle 6"/>
          <p:cNvSpPr/>
          <p:nvPr userDrawn="1"/>
        </p:nvSpPr>
        <p:spPr>
          <a:xfrm>
            <a:off x="0" y="0"/>
            <a:ext cx="152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52400" y="0"/>
            <a:ext cx="304800" cy="6858000"/>
          </a:xfrm>
          <a:prstGeom prst="rect">
            <a:avLst/>
          </a:prstGeom>
          <a:solidFill>
            <a:srgbClr val="002D72">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638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4572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10"/>
          <p:cNvSpPr>
            <a:spLocks noGrp="1"/>
          </p:cNvSpPr>
          <p:nvPr>
            <p:ph type="pic" sz="quarter" idx="10"/>
          </p:nvPr>
        </p:nvSpPr>
        <p:spPr>
          <a:xfrm>
            <a:off x="457200" y="0"/>
            <a:ext cx="3199814" cy="6858000"/>
          </a:xfrm>
          <a:solidFill>
            <a:srgbClr val="002D72"/>
          </a:solidFill>
        </p:spPr>
        <p:txBody>
          <a:bodyPr/>
          <a:lstStyle>
            <a:lvl1pPr>
              <a:defRPr>
                <a:solidFill>
                  <a:srgbClr val="FFFFFF"/>
                </a:solidFill>
              </a:defRPr>
            </a:lvl1pPr>
          </a:lstStyle>
          <a:p>
            <a:r>
              <a:rPr lang="en-US" dirty="0"/>
              <a:t>Drag picture to placeholder or click icon to add</a:t>
            </a:r>
          </a:p>
        </p:txBody>
      </p:sp>
      <p:sp>
        <p:nvSpPr>
          <p:cNvPr id="9" name="Rectangle 8"/>
          <p:cNvSpPr/>
          <p:nvPr/>
        </p:nvSpPr>
        <p:spPr>
          <a:xfrm>
            <a:off x="3657600" y="0"/>
            <a:ext cx="54864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rgbClr val="F1C4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84461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095C-BBBD-E749-A703-AC1AA066FA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998602-A257-F444-BAF0-C6A7D3A8629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A03605BC-7FC8-B04C-86B6-2E3AEAB9F8A2}"/>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31209355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9AB3-E1B2-AF4C-B7C5-43B1346337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5321F-0AF7-004C-AEAD-E955B4BB74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F27DCEE-CA10-3C4A-9DA2-0732F4A6C709}"/>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2783251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3670-976B-1046-A99F-BC9502057D9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A335D3-FB0A-1A48-A11E-FCD108F2825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11A7258-7467-3F44-BB12-DD3288456112}"/>
              </a:ext>
            </a:extLst>
          </p:cNvPr>
          <p:cNvSpPr>
            <a:spLocks noGrp="1"/>
          </p:cNvSpPr>
          <p:nvPr>
            <p:ph type="sldNum" sz="quarter" idx="12"/>
          </p:nvPr>
        </p:nvSpPr>
        <p:spPr>
          <a:xfrm>
            <a:off x="6457950" y="6308850"/>
            <a:ext cx="2057400" cy="365125"/>
          </a:xfrm>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2975985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30B1-F5D7-D240-9AD2-C6156232F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F47CF9-6FE2-4D4D-AD20-EFF49C9C2685}"/>
              </a:ext>
            </a:extLst>
          </p:cNvPr>
          <p:cNvSpPr>
            <a:spLocks noGrp="1"/>
          </p:cNvSpPr>
          <p:nvPr>
            <p:ph sz="half" idx="1"/>
          </p:nvPr>
        </p:nvSpPr>
        <p:spPr>
          <a:xfrm>
            <a:off x="628650" y="1504992"/>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7EEB4E-4C01-ED4F-A549-E7054183F806}"/>
              </a:ext>
            </a:extLst>
          </p:cNvPr>
          <p:cNvSpPr>
            <a:spLocks noGrp="1"/>
          </p:cNvSpPr>
          <p:nvPr>
            <p:ph sz="half" idx="2"/>
          </p:nvPr>
        </p:nvSpPr>
        <p:spPr>
          <a:xfrm>
            <a:off x="4648200" y="1504992"/>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4B57360-0069-6842-ABDB-CF80B4C288D7}"/>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2512132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A5E1-F7A7-4F4A-A01D-19C8CF31CBD5}"/>
              </a:ext>
            </a:extLst>
          </p:cNvPr>
          <p:cNvSpPr>
            <a:spLocks noGrp="1"/>
          </p:cNvSpPr>
          <p:nvPr>
            <p:ph type="title"/>
          </p:nvPr>
        </p:nvSpPr>
        <p:spPr>
          <a:xfrm>
            <a:off x="463986" y="293874"/>
            <a:ext cx="7886700" cy="691779"/>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74D295-30B1-A449-965F-F11AE3666430}"/>
              </a:ext>
            </a:extLst>
          </p:cNvPr>
          <p:cNvSpPr>
            <a:spLocks noGrp="1"/>
          </p:cNvSpPr>
          <p:nvPr>
            <p:ph type="body" idx="1"/>
          </p:nvPr>
        </p:nvSpPr>
        <p:spPr>
          <a:xfrm>
            <a:off x="630238" y="1419906"/>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FD5E8-720F-F541-8C79-C308B52A809B}"/>
              </a:ext>
            </a:extLst>
          </p:cNvPr>
          <p:cNvSpPr>
            <a:spLocks noGrp="1"/>
          </p:cNvSpPr>
          <p:nvPr>
            <p:ph sz="half" idx="2"/>
          </p:nvPr>
        </p:nvSpPr>
        <p:spPr>
          <a:xfrm>
            <a:off x="630238" y="2243818"/>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7A685-A120-6148-9B95-3A86445F16D8}"/>
              </a:ext>
            </a:extLst>
          </p:cNvPr>
          <p:cNvSpPr>
            <a:spLocks noGrp="1"/>
          </p:cNvSpPr>
          <p:nvPr>
            <p:ph type="body" sz="quarter" idx="3"/>
          </p:nvPr>
        </p:nvSpPr>
        <p:spPr>
          <a:xfrm>
            <a:off x="4629150" y="1419906"/>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2BC91-64B3-2945-B9C5-CCC4647B857B}"/>
              </a:ext>
            </a:extLst>
          </p:cNvPr>
          <p:cNvSpPr>
            <a:spLocks noGrp="1"/>
          </p:cNvSpPr>
          <p:nvPr>
            <p:ph sz="quarter" idx="4"/>
          </p:nvPr>
        </p:nvSpPr>
        <p:spPr>
          <a:xfrm>
            <a:off x="4629150" y="2243818"/>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7173D0F-E7E0-EE4A-9F45-D78D150D52F4}"/>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7568705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C51E-45C1-2844-8B6A-B71B8BA827A1}"/>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5FAECA7-01A0-784B-BC7B-B64B1EB52EB6}"/>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356923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FE23AE-1207-6442-835A-626A3E99A8BB}"/>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3741921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F4CF-AB83-BC45-B830-7DE857386D2D}"/>
              </a:ext>
            </a:extLst>
          </p:cNvPr>
          <p:cNvSpPr>
            <a:spLocks noGrp="1"/>
          </p:cNvSpPr>
          <p:nvPr>
            <p:ph type="title" hasCustomPrompt="1"/>
          </p:nvPr>
        </p:nvSpPr>
        <p:spPr>
          <a:xfrm>
            <a:off x="628650" y="13648"/>
            <a:ext cx="2949575" cy="1058098"/>
          </a:xfrm>
        </p:spPr>
        <p:txBody>
          <a:bodyPr anchor="b"/>
          <a:lstStyle>
            <a:lvl1pPr>
              <a:defRPr sz="3200">
                <a:solidFill>
                  <a:schemeClr val="bg1"/>
                </a:solidFill>
              </a:defRPr>
            </a:lvl1pPr>
          </a:lstStyle>
          <a:p>
            <a:r>
              <a:rPr lang="en-US" dirty="0"/>
              <a:t>Click to edit Master title </a:t>
            </a:r>
            <a:r>
              <a:rPr lang="en-US" dirty="0" err="1"/>
              <a:t>ste</a:t>
            </a:r>
            <a:endParaRPr lang="en-US" dirty="0"/>
          </a:p>
        </p:txBody>
      </p:sp>
      <p:sp>
        <p:nvSpPr>
          <p:cNvPr id="3" name="Content Placeholder 2">
            <a:extLst>
              <a:ext uri="{FF2B5EF4-FFF2-40B4-BE49-F238E27FC236}">
                <a16:creationId xmlns:a16="http://schemas.microsoft.com/office/drawing/2014/main" id="{C3E9BE28-78ED-4B40-8EED-5D08BD0281F7}"/>
              </a:ext>
            </a:extLst>
          </p:cNvPr>
          <p:cNvSpPr>
            <a:spLocks noGrp="1"/>
          </p:cNvSpPr>
          <p:nvPr>
            <p:ph idx="1"/>
          </p:nvPr>
        </p:nvSpPr>
        <p:spPr>
          <a:xfrm>
            <a:off x="3887788" y="1272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1631D-BEB0-B24D-A74B-D33D9D363D23}"/>
              </a:ext>
            </a:extLst>
          </p:cNvPr>
          <p:cNvSpPr>
            <a:spLocks noGrp="1"/>
          </p:cNvSpPr>
          <p:nvPr>
            <p:ph type="body" sz="half" idx="2"/>
          </p:nvPr>
        </p:nvSpPr>
        <p:spPr>
          <a:xfrm>
            <a:off x="630238" y="233053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A7F56AD-E1B3-BF4D-BBA5-5CDCE9370087}"/>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27128195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2BB5-E0D4-8040-AC7E-09DE6244793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B20DE7-CE81-E641-A135-BC54ED3F8418}"/>
              </a:ext>
            </a:extLst>
          </p:cNvPr>
          <p:cNvSpPr>
            <a:spLocks noGrp="1"/>
          </p:cNvSpPr>
          <p:nvPr>
            <p:ph type="pic" idx="1"/>
          </p:nvPr>
        </p:nvSpPr>
        <p:spPr>
          <a:xfrm>
            <a:off x="3887788" y="1306286"/>
            <a:ext cx="4629150" cy="455476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BA5ACB-52CE-8140-8A6A-4069E0EFE46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90BAA9E-39BA-7141-8F8A-FB3D8A514780}"/>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164593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365225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7200" y="0"/>
            <a:ext cx="3195052" cy="6858000"/>
          </a:xfrm>
          <a:prstGeom prst="rect">
            <a:avLst/>
          </a:prstGeom>
          <a:solidFill>
            <a:srgbClr val="002D72">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3652252" y="0"/>
            <a:ext cx="5488573"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949622" y="1030653"/>
            <a:ext cx="5038226" cy="2569798"/>
          </a:xfrm>
        </p:spPr>
        <p:txBody>
          <a:bodyPr/>
          <a:lstStyle>
            <a:lvl1pPr>
              <a:defRPr sz="44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949622" y="3886200"/>
            <a:ext cx="5038226"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47204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1857-49C3-0140-A8CB-E842C461C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E4BC89-00A5-AC40-BABC-883D5D326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98E5C90-6FEE-1D4F-9825-E060239B7C8C}"/>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4095118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20633-AF3E-7143-9C68-A7048A6D915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58BA0E-0141-A445-A718-E2D1378966C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62AF4E9-A401-0340-89EE-88780F5DCF61}"/>
              </a:ext>
            </a:extLst>
          </p:cNvPr>
          <p:cNvSpPr>
            <a:spLocks noGrp="1"/>
          </p:cNvSpPr>
          <p:nvPr>
            <p:ph type="sldNum" sz="quarter" idx="12"/>
          </p:nvPr>
        </p:nvSpPr>
        <p:spPr/>
        <p:txBody>
          <a:bodyPr/>
          <a:lstStyle/>
          <a:p>
            <a:fld id="{01FBE631-09B5-0545-97DD-062BF53DE38F}" type="slidenum">
              <a:rPr lang="en-US" smtClean="0"/>
              <a:t>‹#›</a:t>
            </a:fld>
            <a:endParaRPr lang="en-US"/>
          </a:p>
        </p:txBody>
      </p:sp>
    </p:spTree>
    <p:extLst>
      <p:ext uri="{BB962C8B-B14F-4D97-AF65-F5344CB8AC3E}">
        <p14:creationId xmlns:p14="http://schemas.microsoft.com/office/powerpoint/2010/main" val="1222286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Slide Girl">
    <p:bg>
      <p:bgRef idx="1001">
        <a:schemeClr val="bg1"/>
      </p:bgRef>
    </p:bg>
    <p:spTree>
      <p:nvGrpSpPr>
        <p:cNvPr id="1" name=""/>
        <p:cNvGrpSpPr/>
        <p:nvPr/>
      </p:nvGrpSpPr>
      <p:grpSpPr>
        <a:xfrm>
          <a:off x="0" y="0"/>
          <a:ext cx="0" cy="0"/>
          <a:chOff x="0" y="0"/>
          <a:chExt cx="0" cy="0"/>
        </a:xfrm>
      </p:grpSpPr>
      <p:sp>
        <p:nvSpPr>
          <p:cNvPr id="38" name="Rectangle 38"/>
          <p:cNvSpPr/>
          <p:nvPr userDrawn="1"/>
        </p:nvSpPr>
        <p:spPr bwMode="auto">
          <a:xfrm>
            <a:off x="0" y="352539"/>
            <a:ext cx="9144000" cy="6348473"/>
          </a:xfrm>
          <a:prstGeom prst="rect">
            <a:avLst/>
          </a:prstGeom>
          <a:solidFill>
            <a:schemeClr val="bg1"/>
          </a:solidFill>
          <a:ln w="12700" cap="sq" cmpd="sng" algn="ctr">
            <a:noFill/>
            <a:prstDash val="solid"/>
            <a:round/>
            <a:headEnd type="none" w="med" len="med"/>
            <a:tailEnd type="none" w="med" len="med"/>
          </a:ln>
          <a:effectLst/>
        </p:spPr>
        <p:txBody>
          <a:bodyPr wrap="none" anchor="ctr"/>
          <a:lstStyle/>
          <a:p>
            <a:pPr algn="ctr" fontAlgn="base">
              <a:lnSpc>
                <a:spcPct val="90000"/>
              </a:lnSpc>
              <a:spcBef>
                <a:spcPct val="50000"/>
              </a:spcBef>
              <a:spcAft>
                <a:spcPct val="0"/>
              </a:spcAft>
              <a:defRPr/>
            </a:pPr>
            <a:endParaRPr lang="en-US" dirty="0">
              <a:solidFill>
                <a:prstClr val="black"/>
              </a:solidFill>
              <a:latin typeface="Arial" charset="0"/>
            </a:endParaRPr>
          </a:p>
        </p:txBody>
      </p:sp>
      <p:sp>
        <p:nvSpPr>
          <p:cNvPr id="13" name="Rectangle 9"/>
          <p:cNvSpPr>
            <a:spLocks noGrp="1" noChangeArrowheads="1"/>
          </p:cNvSpPr>
          <p:nvPr>
            <p:ph type="subTitle" sz="quarter" idx="1"/>
          </p:nvPr>
        </p:nvSpPr>
        <p:spPr>
          <a:xfrm>
            <a:off x="2384403" y="2810915"/>
            <a:ext cx="4171951" cy="620347"/>
          </a:xfrm>
          <a:prstGeom prst="rect">
            <a:avLst/>
          </a:prstGeom>
        </p:spPr>
        <p:txBody>
          <a:bodyPr/>
          <a:lstStyle>
            <a:lvl1pPr marL="0" indent="0" algn="ctr">
              <a:spcBef>
                <a:spcPct val="25000"/>
              </a:spcBef>
              <a:buFontTx/>
              <a:buNone/>
              <a:defRPr kumimoji="0" lang="en-US" sz="2400" b="0" i="0" u="none" strike="noStrike" kern="1200" cap="none" normalizeH="0" baseline="0" dirty="0">
                <a:ln>
                  <a:noFill/>
                </a:ln>
                <a:solidFill>
                  <a:srgbClr val="5A5B5E"/>
                </a:solidFill>
                <a:effectLst/>
                <a:latin typeface="Arial Narrow" pitchFamily="34" charset="0"/>
                <a:ea typeface="+mn-ea"/>
                <a:cs typeface="+mn-cs"/>
              </a:defRPr>
            </a:lvl1pPr>
          </a:lstStyle>
          <a:p>
            <a:endParaRPr lang="en-US" dirty="0"/>
          </a:p>
        </p:txBody>
      </p:sp>
      <p:sp>
        <p:nvSpPr>
          <p:cNvPr id="9" name="Rectangle 54"/>
          <p:cNvSpPr/>
          <p:nvPr userDrawn="1"/>
        </p:nvSpPr>
        <p:spPr bwMode="auto">
          <a:xfrm>
            <a:off x="0" y="3842426"/>
            <a:ext cx="9144000" cy="45720"/>
          </a:xfrm>
          <a:prstGeom prst="rect">
            <a:avLst/>
          </a:prstGeom>
          <a:gradFill flip="none" rotWithShape="1">
            <a:gsLst>
              <a:gs pos="70000">
                <a:srgbClr val="FD664D"/>
              </a:gs>
              <a:gs pos="99000">
                <a:srgbClr val="00B050"/>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dirty="0">
              <a:solidFill>
                <a:prstClr val="white"/>
              </a:solidFill>
            </a:endParaRPr>
          </a:p>
        </p:txBody>
      </p:sp>
      <p:pic>
        <p:nvPicPr>
          <p:cNvPr id="2" name="Picture 1">
            <a:extLst>
              <a:ext uri="{FF2B5EF4-FFF2-40B4-BE49-F238E27FC236}">
                <a16:creationId xmlns:a16="http://schemas.microsoft.com/office/drawing/2014/main" id="{9383B599-BC96-0645-9D15-DF067A9D18FD}"/>
              </a:ext>
            </a:extLst>
          </p:cNvPr>
          <p:cNvPicPr>
            <a:picLocks noChangeAspect="1"/>
          </p:cNvPicPr>
          <p:nvPr userDrawn="1"/>
        </p:nvPicPr>
        <p:blipFill>
          <a:blip r:embed="rId2"/>
          <a:stretch>
            <a:fillRect/>
          </a:stretch>
        </p:blipFill>
        <p:spPr>
          <a:xfrm>
            <a:off x="3286124" y="836947"/>
            <a:ext cx="2520910" cy="1890683"/>
          </a:xfrm>
          <a:prstGeom prst="rect">
            <a:avLst/>
          </a:prstGeom>
        </p:spPr>
      </p:pic>
      <p:pic>
        <p:nvPicPr>
          <p:cNvPr id="6" name="Picture 5">
            <a:extLst>
              <a:ext uri="{FF2B5EF4-FFF2-40B4-BE49-F238E27FC236}">
                <a16:creationId xmlns:a16="http://schemas.microsoft.com/office/drawing/2014/main" id="{5B51BD8B-A6FC-D14A-99DB-C33AF363DF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0" y="6152127"/>
            <a:ext cx="9144000" cy="333317"/>
          </a:xfrm>
          <a:prstGeom prst="rect">
            <a:avLst/>
          </a:prstGeom>
        </p:spPr>
      </p:pic>
      <p:sp>
        <p:nvSpPr>
          <p:cNvPr id="12" name="TextBox 11">
            <a:extLst>
              <a:ext uri="{FF2B5EF4-FFF2-40B4-BE49-F238E27FC236}">
                <a16:creationId xmlns:a16="http://schemas.microsoft.com/office/drawing/2014/main" id="{60EAA39A-182F-7848-9C2B-35551391D2D8}"/>
              </a:ext>
            </a:extLst>
          </p:cNvPr>
          <p:cNvSpPr txBox="1"/>
          <p:nvPr userDrawn="1"/>
        </p:nvSpPr>
        <p:spPr>
          <a:xfrm>
            <a:off x="6940253" y="6521918"/>
            <a:ext cx="2220372" cy="307777"/>
          </a:xfrm>
          <a:prstGeom prst="rect">
            <a:avLst/>
          </a:prstGeom>
          <a:noFill/>
        </p:spPr>
        <p:txBody>
          <a:bodyPr wrap="square" rtlCol="0">
            <a:spAutoFit/>
          </a:bodyPr>
          <a:lstStyle/>
          <a:p>
            <a:pPr algn="ctr"/>
            <a:r>
              <a:rPr lang="en-US" sz="1400" dirty="0">
                <a:solidFill>
                  <a:schemeClr val="bg1">
                    <a:lumMod val="65000"/>
                  </a:schemeClr>
                </a:solidFill>
              </a:rPr>
              <a:t>Shoreline Biome 031519 </a:t>
            </a:r>
          </a:p>
        </p:txBody>
      </p:sp>
      <p:sp>
        <p:nvSpPr>
          <p:cNvPr id="8" name="TextBox 7">
            <a:extLst>
              <a:ext uri="{FF2B5EF4-FFF2-40B4-BE49-F238E27FC236}">
                <a16:creationId xmlns:a16="http://schemas.microsoft.com/office/drawing/2014/main" id="{54C7311F-F147-A544-817A-EE8A7F23386F}"/>
              </a:ext>
            </a:extLst>
          </p:cNvPr>
          <p:cNvSpPr txBox="1"/>
          <p:nvPr userDrawn="1"/>
        </p:nvSpPr>
        <p:spPr>
          <a:xfrm>
            <a:off x="139569" y="6511637"/>
            <a:ext cx="2220372" cy="307777"/>
          </a:xfrm>
          <a:prstGeom prst="rect">
            <a:avLst/>
          </a:prstGeom>
          <a:noFill/>
        </p:spPr>
        <p:txBody>
          <a:bodyPr wrap="square" rtlCol="0">
            <a:spAutoFit/>
          </a:bodyPr>
          <a:lstStyle/>
          <a:p>
            <a:pPr algn="l"/>
            <a:r>
              <a:rPr lang="en-US" sz="1400" dirty="0">
                <a:solidFill>
                  <a:schemeClr val="bg1">
                    <a:lumMod val="65000"/>
                  </a:schemeClr>
                </a:solidFill>
              </a:rPr>
              <a:t>CONFIDENTIAL</a:t>
            </a:r>
          </a:p>
        </p:txBody>
      </p:sp>
    </p:spTree>
    <p:extLst>
      <p:ext uri="{BB962C8B-B14F-4D97-AF65-F5344CB8AC3E}">
        <p14:creationId xmlns:p14="http://schemas.microsoft.com/office/powerpoint/2010/main" val="1694200605"/>
      </p:ext>
    </p:extLst>
  </p:cSld>
  <p:clrMapOvr>
    <a:overrideClrMapping bg1="lt1" tx1="dk1" bg2="lt2" tx2="dk2" accent1="accent1" accent2="accent2" accent3="accent3" accent4="accent4" accent5="accent5" accent6="accent6" hlink="hlink" folHlink="folHlink"/>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5A5B5E"/>
                </a:solidFill>
              </a:defRPr>
            </a:lvl1pPr>
            <a:lvl2pPr>
              <a:defRPr>
                <a:solidFill>
                  <a:srgbClr val="5A5B5E"/>
                </a:solidFill>
              </a:defRPr>
            </a:lvl2pPr>
            <a:lvl3pPr>
              <a:defRPr>
                <a:solidFill>
                  <a:srgbClr val="5A5B5E"/>
                </a:solidFill>
              </a:defRPr>
            </a:lvl3pPr>
            <a:lvl4pPr>
              <a:defRPr>
                <a:solidFill>
                  <a:srgbClr val="5A5B5E"/>
                </a:solidFill>
              </a:defRPr>
            </a:lvl4pPr>
            <a:lvl5pPr>
              <a:defRPr>
                <a:solidFill>
                  <a:srgbClr val="5A5B5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52400" y="41096"/>
            <a:ext cx="7239000" cy="609600"/>
          </a:xfrm>
          <a:prstGeom prst="rect">
            <a:avLst/>
          </a:prstGeom>
        </p:spPr>
        <p:txBody>
          <a:bodyPr rtlCol="0">
            <a:normAutofit/>
          </a:bodyPr>
          <a:lstStyle>
            <a:lvl1pPr>
              <a:defRPr sz="2400" baseline="0">
                <a:solidFill>
                  <a:srgbClr val="5A5B5E"/>
                </a:solidFill>
                <a:latin typeface="+mn-lt"/>
              </a:defRPr>
            </a:lvl1pPr>
          </a:lstStyle>
          <a:p>
            <a:r>
              <a:rPr lang="en-US" dirty="0"/>
              <a:t>Click to edit Master title style</a:t>
            </a:r>
          </a:p>
        </p:txBody>
      </p:sp>
      <p:sp>
        <p:nvSpPr>
          <p:cNvPr id="12" name="Rectangle 2"/>
          <p:cNvSpPr>
            <a:spLocks noChangeArrowheads="1"/>
          </p:cNvSpPr>
          <p:nvPr userDrawn="1"/>
        </p:nvSpPr>
        <p:spPr bwMode="auto">
          <a:xfrm>
            <a:off x="4703762" y="6419088"/>
            <a:ext cx="4440237" cy="19050"/>
          </a:xfrm>
          <a:prstGeom prst="rect">
            <a:avLst/>
          </a:prstGeom>
          <a:gradFill flip="none" rotWithShape="0">
            <a:gsLst>
              <a:gs pos="0">
                <a:schemeClr val="bg1"/>
              </a:gs>
              <a:gs pos="100000">
                <a:srgbClr val="5A5B5E"/>
              </a:gs>
            </a:gsLst>
            <a:lin ang="0" scaled="1"/>
            <a:tileRect/>
          </a:gradFill>
          <a:ln w="12700" cap="sq" algn="ctr">
            <a:noFill/>
            <a:miter lim="800000"/>
            <a:headEnd/>
            <a:tailEnd/>
          </a:ln>
          <a:effectLst/>
        </p:spPr>
        <p:txBody>
          <a:bodyPr wrap="none" anchor="ctr"/>
          <a:lstStyle/>
          <a:p>
            <a:pPr>
              <a:defRPr/>
            </a:pPr>
            <a:endParaRPr lang="en-US" dirty="0">
              <a:solidFill>
                <a:prstClr val="black"/>
              </a:solidFill>
            </a:endParaRPr>
          </a:p>
        </p:txBody>
      </p:sp>
      <p:sp>
        <p:nvSpPr>
          <p:cNvPr id="7" name="Rectangle 54">
            <a:extLst>
              <a:ext uri="{FF2B5EF4-FFF2-40B4-BE49-F238E27FC236}">
                <a16:creationId xmlns:a16="http://schemas.microsoft.com/office/drawing/2014/main" id="{191E5DC3-919D-2545-BD8D-32C49D861C05}"/>
              </a:ext>
            </a:extLst>
          </p:cNvPr>
          <p:cNvSpPr/>
          <p:nvPr userDrawn="1"/>
        </p:nvSpPr>
        <p:spPr bwMode="auto">
          <a:xfrm>
            <a:off x="-1" y="621853"/>
            <a:ext cx="9144000" cy="36576"/>
          </a:xfrm>
          <a:prstGeom prst="rect">
            <a:avLst/>
          </a:prstGeom>
          <a:gradFill flip="none" rotWithShape="1">
            <a:gsLst>
              <a:gs pos="70000">
                <a:srgbClr val="FD664D"/>
              </a:gs>
              <a:gs pos="99000">
                <a:srgbClr val="00B050"/>
              </a:gs>
            </a:gsLst>
            <a:lin ang="0" scaled="1"/>
            <a:tileRect/>
          </a:gradFill>
          <a:ln>
            <a:noFill/>
          </a:ln>
          <a:effectLst>
            <a:outerShdw blurRad="50800" dist="25400" dir="54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dirty="0">
              <a:solidFill>
                <a:prstClr val="white"/>
              </a:solidFill>
            </a:endParaRPr>
          </a:p>
        </p:txBody>
      </p:sp>
      <p:sp>
        <p:nvSpPr>
          <p:cNvPr id="9" name="TextBox 8">
            <a:extLst>
              <a:ext uri="{FF2B5EF4-FFF2-40B4-BE49-F238E27FC236}">
                <a16:creationId xmlns:a16="http://schemas.microsoft.com/office/drawing/2014/main" id="{32344DFF-EB8C-2C46-9B1C-447259C82C1E}"/>
              </a:ext>
            </a:extLst>
          </p:cNvPr>
          <p:cNvSpPr txBox="1"/>
          <p:nvPr userDrawn="1"/>
        </p:nvSpPr>
        <p:spPr>
          <a:xfrm>
            <a:off x="6940253" y="6521918"/>
            <a:ext cx="2220372" cy="307777"/>
          </a:xfrm>
          <a:prstGeom prst="rect">
            <a:avLst/>
          </a:prstGeom>
          <a:noFill/>
        </p:spPr>
        <p:txBody>
          <a:bodyPr wrap="square" rtlCol="0">
            <a:spAutoFit/>
          </a:bodyPr>
          <a:lstStyle/>
          <a:p>
            <a:pPr algn="ctr"/>
            <a:r>
              <a:rPr lang="en-US" sz="1400" dirty="0">
                <a:solidFill>
                  <a:schemeClr val="bg1">
                    <a:lumMod val="65000"/>
                  </a:schemeClr>
                </a:solidFill>
              </a:rPr>
              <a:t>Shoreline Biome 031519 </a:t>
            </a:r>
          </a:p>
        </p:txBody>
      </p:sp>
      <p:sp>
        <p:nvSpPr>
          <p:cNvPr id="10" name="TextBox 9">
            <a:extLst>
              <a:ext uri="{FF2B5EF4-FFF2-40B4-BE49-F238E27FC236}">
                <a16:creationId xmlns:a16="http://schemas.microsoft.com/office/drawing/2014/main" id="{5DE4CF5D-2B39-EE45-B9E9-9BA172E6725B}"/>
              </a:ext>
            </a:extLst>
          </p:cNvPr>
          <p:cNvSpPr txBox="1"/>
          <p:nvPr userDrawn="1"/>
        </p:nvSpPr>
        <p:spPr>
          <a:xfrm>
            <a:off x="139569" y="6511637"/>
            <a:ext cx="2220372" cy="307777"/>
          </a:xfrm>
          <a:prstGeom prst="rect">
            <a:avLst/>
          </a:prstGeom>
          <a:noFill/>
        </p:spPr>
        <p:txBody>
          <a:bodyPr wrap="square" rtlCol="0">
            <a:spAutoFit/>
          </a:bodyPr>
          <a:lstStyle/>
          <a:p>
            <a:pPr algn="l"/>
            <a:r>
              <a:rPr lang="en-US" sz="1400" dirty="0">
                <a:solidFill>
                  <a:schemeClr val="bg1">
                    <a:lumMod val="65000"/>
                  </a:schemeClr>
                </a:solidFill>
              </a:rPr>
              <a:t>CONFIDENTIAL</a:t>
            </a:r>
          </a:p>
        </p:txBody>
      </p:sp>
    </p:spTree>
    <p:extLst>
      <p:ext uri="{BB962C8B-B14F-4D97-AF65-F5344CB8AC3E}">
        <p14:creationId xmlns:p14="http://schemas.microsoft.com/office/powerpoint/2010/main" val="306814011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png"/><Relationship Id="rId5" Type="http://schemas.openxmlformats.org/officeDocument/2006/relationships/slideLayout" Target="../slideLayouts/slideLayout17.xml"/><Relationship Id="rId10"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5" Type="http://schemas.openxmlformats.org/officeDocument/2006/relationships/image" Target="../media/image4.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5" Type="http://schemas.openxmlformats.org/officeDocument/2006/relationships/image" Target="../media/image4.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5" Type="http://schemas.openxmlformats.org/officeDocument/2006/relationships/image" Target="../media/image4.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9.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8.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5" Type="http://schemas.openxmlformats.org/officeDocument/2006/relationships/slideLayout" Target="../slideLayouts/slideLayout65.xml"/><Relationship Id="rId15" Type="http://schemas.openxmlformats.org/officeDocument/2006/relationships/image" Target="../media/image4.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8.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5" Type="http://schemas.openxmlformats.org/officeDocument/2006/relationships/slideLayout" Target="../slideLayouts/slideLayout75.xml"/><Relationship Id="rId15" Type="http://schemas.openxmlformats.org/officeDocument/2006/relationships/image" Target="../media/image4.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1443" y="198438"/>
            <a:ext cx="7885057" cy="792162"/>
          </a:xfrm>
          <a:prstGeom prst="rect">
            <a:avLst/>
          </a:prstGeom>
        </p:spPr>
        <p:txBody>
          <a:bodyPr vert="horz" lIns="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941443" y="1219200"/>
            <a:ext cx="7885057" cy="4906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39299" y="6407150"/>
            <a:ext cx="2081853" cy="152405"/>
          </a:xfrm>
          <a:prstGeom prst="rect">
            <a:avLst/>
          </a:prstGeom>
        </p:spPr>
      </p:pic>
      <p:pic>
        <p:nvPicPr>
          <p:cNvPr id="9" name="Picture 8" descr="bugs-0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2806" y="6168807"/>
            <a:ext cx="960056" cy="572376"/>
          </a:xfrm>
          <a:prstGeom prst="rect">
            <a:avLst/>
          </a:prstGeom>
        </p:spPr>
      </p:pic>
    </p:spTree>
    <p:extLst>
      <p:ext uri="{BB962C8B-B14F-4D97-AF65-F5344CB8AC3E}">
        <p14:creationId xmlns:p14="http://schemas.microsoft.com/office/powerpoint/2010/main" val="4184582316"/>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2" r:id="rId5"/>
    <p:sldLayoutId id="2147484074" r:id="rId6"/>
    <p:sldLayoutId id="2147484013" r:id="rId7"/>
    <p:sldLayoutId id="2147484014" r:id="rId8"/>
    <p:sldLayoutId id="2147484015" r:id="rId9"/>
    <p:sldLayoutId id="2147484016" r:id="rId10"/>
    <p:sldLayoutId id="2147484138" r:id="rId11"/>
    <p:sldLayoutId id="2147484139" r:id="rId12"/>
  </p:sldLayoutIdLst>
  <p:hf hdr="0" ftr="0" dt="0"/>
  <p:txStyles>
    <p:titleStyle>
      <a:lvl1pPr algn="l" defTabSz="457200" rtl="0" eaLnBrk="1" latinLnBrk="0" hangingPunct="1">
        <a:spcBef>
          <a:spcPct val="0"/>
        </a:spcBef>
        <a:buNone/>
        <a:defRPr sz="3600" b="1" kern="1200">
          <a:solidFill>
            <a:schemeClr val="accent1"/>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6"/>
        </a:buBlip>
        <a:defRPr sz="2400" kern="1200">
          <a:solidFill>
            <a:schemeClr val="tx2"/>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tx2"/>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7"/>
        </a:buBlip>
        <a:defRPr sz="1600" kern="1200">
          <a:solidFill>
            <a:schemeClr val="tx2"/>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tx2"/>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586" y="274638"/>
            <a:ext cx="8374914"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451586" y="1600200"/>
            <a:ext cx="8374914" cy="4840514"/>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6878079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2" r:id="rId5"/>
    <p:sldLayoutId id="2147484073" r:id="rId6"/>
    <p:sldLayoutId id="2147484108" r:id="rId7"/>
    <p:sldLayoutId id="2147484123" r:id="rId8"/>
  </p:sldLayoutIdLst>
  <p:hf hdr="0" ftr="0" dt="0"/>
  <p:txStyles>
    <p:titleStyle>
      <a:lvl1pPr algn="l" defTabSz="457200" rtl="0" eaLnBrk="1" latinLnBrk="0" hangingPunct="1">
        <a:spcBef>
          <a:spcPct val="0"/>
        </a:spcBef>
        <a:buNone/>
        <a:defRPr sz="3600" b="1" kern="1200">
          <a:solidFill>
            <a:schemeClr val="accent2"/>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0"/>
        </a:buBlip>
        <a:defRPr sz="2400" kern="1200">
          <a:solidFill>
            <a:schemeClr val="tx2"/>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tx2"/>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1"/>
        </a:buBlip>
        <a:defRPr sz="1600" kern="1200">
          <a:solidFill>
            <a:schemeClr val="tx2"/>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tx2"/>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1443" y="274638"/>
            <a:ext cx="7885057"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941443" y="1600200"/>
            <a:ext cx="7885057"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9299" y="6407150"/>
            <a:ext cx="2081853" cy="152405"/>
          </a:xfrm>
          <a:prstGeom prst="rect">
            <a:avLst/>
          </a:prstGeom>
        </p:spPr>
      </p:pic>
      <p:pic>
        <p:nvPicPr>
          <p:cNvPr id="11" name="Picture 10" descr="bugs-0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806" y="6168807"/>
            <a:ext cx="960056" cy="572376"/>
          </a:xfrm>
          <a:prstGeom prst="rect">
            <a:avLst/>
          </a:prstGeom>
        </p:spPr>
      </p:pic>
    </p:spTree>
    <p:extLst>
      <p:ext uri="{BB962C8B-B14F-4D97-AF65-F5344CB8AC3E}">
        <p14:creationId xmlns:p14="http://schemas.microsoft.com/office/powerpoint/2010/main" val="219506283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4" r:id="rId5"/>
    <p:sldLayoutId id="2147484075" r:id="rId6"/>
    <p:sldLayoutId id="2147484025" r:id="rId7"/>
    <p:sldLayoutId id="2147484026" r:id="rId8"/>
    <p:sldLayoutId id="2147484027" r:id="rId9"/>
    <p:sldLayoutId id="2147484028" r:id="rId10"/>
  </p:sldLayoutIdLst>
  <p:hf hdr="0" ftr="0" dt="0"/>
  <p:txStyles>
    <p:titleStyle>
      <a:lvl1pPr algn="l" defTabSz="457200" rtl="0" eaLnBrk="1" latinLnBrk="0" hangingPunct="1">
        <a:spcBef>
          <a:spcPct val="0"/>
        </a:spcBef>
        <a:buNone/>
        <a:defRPr sz="3600" b="1" kern="1200">
          <a:solidFill>
            <a:schemeClr val="accent1"/>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4"/>
        </a:buBlip>
        <a:defRPr sz="2400" kern="1200">
          <a:solidFill>
            <a:schemeClr val="tx2"/>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tx2"/>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5"/>
        </a:buBlip>
        <a:defRPr sz="1600" kern="1200">
          <a:solidFill>
            <a:schemeClr val="tx2"/>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tx2"/>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1443" y="274638"/>
            <a:ext cx="7885057"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941443" y="1600200"/>
            <a:ext cx="7885057"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9299" y="6407150"/>
            <a:ext cx="2081853" cy="152405"/>
          </a:xfrm>
          <a:prstGeom prst="rect">
            <a:avLst/>
          </a:prstGeom>
        </p:spPr>
      </p:pic>
      <p:pic>
        <p:nvPicPr>
          <p:cNvPr id="11" name="Picture 10" descr="bugs-0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806" y="6168807"/>
            <a:ext cx="960056" cy="572376"/>
          </a:xfrm>
          <a:prstGeom prst="rect">
            <a:avLst/>
          </a:prstGeom>
        </p:spPr>
      </p:pic>
    </p:spTree>
    <p:extLst>
      <p:ext uri="{BB962C8B-B14F-4D97-AF65-F5344CB8AC3E}">
        <p14:creationId xmlns:p14="http://schemas.microsoft.com/office/powerpoint/2010/main" val="413204184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6" r:id="rId5"/>
    <p:sldLayoutId id="2147484076" r:id="rId6"/>
    <p:sldLayoutId id="2147484037" r:id="rId7"/>
    <p:sldLayoutId id="2147484038" r:id="rId8"/>
    <p:sldLayoutId id="2147484039" r:id="rId9"/>
    <p:sldLayoutId id="2147484040" r:id="rId10"/>
  </p:sldLayoutIdLst>
  <p:hf hdr="0" ftr="0" dt="0"/>
  <p:txStyles>
    <p:titleStyle>
      <a:lvl1pPr algn="l" defTabSz="457200" rtl="0" eaLnBrk="1" latinLnBrk="0" hangingPunct="1">
        <a:spcBef>
          <a:spcPct val="0"/>
        </a:spcBef>
        <a:buNone/>
        <a:defRPr sz="3600" b="1" kern="1200">
          <a:solidFill>
            <a:schemeClr val="accent1"/>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4"/>
        </a:buBlip>
        <a:defRPr sz="2400" kern="1200">
          <a:solidFill>
            <a:schemeClr val="tx2"/>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tx2"/>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5"/>
        </a:buBlip>
        <a:defRPr sz="1600" kern="1200">
          <a:solidFill>
            <a:schemeClr val="tx2"/>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tx2"/>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1443" y="274638"/>
            <a:ext cx="7885057"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941443" y="1600200"/>
            <a:ext cx="7885057"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9299" y="6407150"/>
            <a:ext cx="2081853" cy="152405"/>
          </a:xfrm>
          <a:prstGeom prst="rect">
            <a:avLst/>
          </a:prstGeom>
        </p:spPr>
      </p:pic>
      <p:pic>
        <p:nvPicPr>
          <p:cNvPr id="11" name="Picture 10" descr="bugs-0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806" y="6168807"/>
            <a:ext cx="960056" cy="572376"/>
          </a:xfrm>
          <a:prstGeom prst="rect">
            <a:avLst/>
          </a:prstGeom>
        </p:spPr>
      </p:pic>
    </p:spTree>
    <p:extLst>
      <p:ext uri="{BB962C8B-B14F-4D97-AF65-F5344CB8AC3E}">
        <p14:creationId xmlns:p14="http://schemas.microsoft.com/office/powerpoint/2010/main" val="288843235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8" r:id="rId5"/>
    <p:sldLayoutId id="2147484077" r:id="rId6"/>
    <p:sldLayoutId id="2147484049" r:id="rId7"/>
    <p:sldLayoutId id="2147484050" r:id="rId8"/>
    <p:sldLayoutId id="2147484051" r:id="rId9"/>
    <p:sldLayoutId id="2147484052" r:id="rId10"/>
  </p:sldLayoutIdLst>
  <p:hf hdr="0" ftr="0" dt="0"/>
  <p:txStyles>
    <p:titleStyle>
      <a:lvl1pPr algn="l" defTabSz="457200" rtl="0" eaLnBrk="1" latinLnBrk="0" hangingPunct="1">
        <a:spcBef>
          <a:spcPct val="0"/>
        </a:spcBef>
        <a:buNone/>
        <a:defRPr sz="3600" b="1" kern="1200">
          <a:solidFill>
            <a:schemeClr val="accent1"/>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4"/>
        </a:buBlip>
        <a:defRPr sz="2400" kern="1200">
          <a:solidFill>
            <a:schemeClr val="tx2"/>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tx2"/>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5"/>
        </a:buBlip>
        <a:defRPr sz="1600" kern="1200">
          <a:solidFill>
            <a:schemeClr val="tx2"/>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tx2"/>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1443" y="274638"/>
            <a:ext cx="7885057"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941443" y="1600200"/>
            <a:ext cx="7885057"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tx2"/>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9299" y="6407150"/>
            <a:ext cx="2081853" cy="152405"/>
          </a:xfrm>
          <a:prstGeom prst="rect">
            <a:avLst/>
          </a:prstGeom>
        </p:spPr>
      </p:pic>
      <p:pic>
        <p:nvPicPr>
          <p:cNvPr id="9" name="Picture 8" descr="bugs-01.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806" y="6168807"/>
            <a:ext cx="960056" cy="572376"/>
          </a:xfrm>
          <a:prstGeom prst="rect">
            <a:avLst/>
          </a:prstGeom>
        </p:spPr>
      </p:pic>
    </p:spTree>
    <p:extLst>
      <p:ext uri="{BB962C8B-B14F-4D97-AF65-F5344CB8AC3E}">
        <p14:creationId xmlns:p14="http://schemas.microsoft.com/office/powerpoint/2010/main" val="3451920003"/>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60" r:id="rId5"/>
    <p:sldLayoutId id="2147484078" r:id="rId6"/>
    <p:sldLayoutId id="2147484061" r:id="rId7"/>
    <p:sldLayoutId id="2147484062" r:id="rId8"/>
    <p:sldLayoutId id="2147484063" r:id="rId9"/>
    <p:sldLayoutId id="2147484064" r:id="rId10"/>
  </p:sldLayoutIdLst>
  <p:hf hdr="0" ftr="0" dt="0"/>
  <p:txStyles>
    <p:titleStyle>
      <a:lvl1pPr algn="l" defTabSz="457200" rtl="0" eaLnBrk="1" latinLnBrk="0" hangingPunct="1">
        <a:spcBef>
          <a:spcPct val="0"/>
        </a:spcBef>
        <a:buNone/>
        <a:defRPr sz="3600" b="1" kern="1200">
          <a:solidFill>
            <a:schemeClr val="accent2"/>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4"/>
        </a:buBlip>
        <a:defRPr sz="2400" kern="1200">
          <a:solidFill>
            <a:schemeClr val="tx2"/>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tx2"/>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5"/>
        </a:buBlip>
        <a:defRPr sz="1600" kern="1200">
          <a:solidFill>
            <a:schemeClr val="tx2"/>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tx2"/>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Rectangle 14"/>
          <p:cNvSpPr/>
          <p:nvPr/>
        </p:nvSpPr>
        <p:spPr>
          <a:xfrm>
            <a:off x="0" y="0"/>
            <a:ext cx="4572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41443" y="274638"/>
            <a:ext cx="7885057"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941443" y="1600200"/>
            <a:ext cx="7885057"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bg1"/>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7999016" y="6588522"/>
            <a:ext cx="538956" cy="1588"/>
          </a:xfrm>
          <a:prstGeom prst="line">
            <a:avLst/>
          </a:prstGeom>
          <a:ln w="3175"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1"/>
            <a:ext cx="498124" cy="6858000"/>
          </a:xfrm>
          <a:prstGeom prst="rect">
            <a:avLst/>
          </a:prstGeom>
          <a:solidFill>
            <a:srgbClr val="2C2A29">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FooterText_whit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9299" y="6407150"/>
            <a:ext cx="2081853" cy="152405"/>
          </a:xfrm>
          <a:prstGeom prst="rect">
            <a:avLst/>
          </a:prstGeom>
        </p:spPr>
      </p:pic>
      <p:pic>
        <p:nvPicPr>
          <p:cNvPr id="23" name="Picture 22" descr="bugs-0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6656" y="6172200"/>
            <a:ext cx="960152" cy="571519"/>
          </a:xfrm>
          <a:prstGeom prst="rect">
            <a:avLst/>
          </a:prstGeom>
        </p:spPr>
      </p:pic>
    </p:spTree>
    <p:extLst>
      <p:ext uri="{BB962C8B-B14F-4D97-AF65-F5344CB8AC3E}">
        <p14:creationId xmlns:p14="http://schemas.microsoft.com/office/powerpoint/2010/main" val="7198896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9" r:id="rId5"/>
    <p:sldLayoutId id="2147484100" r:id="rId6"/>
    <p:sldLayoutId id="2147484101" r:id="rId7"/>
    <p:sldLayoutId id="2147484102" r:id="rId8"/>
    <p:sldLayoutId id="2147484103" r:id="rId9"/>
    <p:sldLayoutId id="2147484104" r:id="rId10"/>
  </p:sldLayoutIdLst>
  <p:hf hdr="0" ftr="0" dt="0"/>
  <p:txStyles>
    <p:titleStyle>
      <a:lvl1pPr algn="l" defTabSz="457200" rtl="0" eaLnBrk="1" latinLnBrk="0" hangingPunct="1">
        <a:spcBef>
          <a:spcPct val="0"/>
        </a:spcBef>
        <a:buNone/>
        <a:defRPr sz="3600" b="1" kern="1200">
          <a:solidFill>
            <a:srgbClr val="F1C400"/>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4"/>
        </a:buBlip>
        <a:defRPr sz="2400" kern="1200">
          <a:solidFill>
            <a:schemeClr val="bg1"/>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bg1"/>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5"/>
        </a:buBlip>
        <a:defRPr sz="1600" kern="1200">
          <a:solidFill>
            <a:schemeClr val="bg1"/>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bg1"/>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15" name="Rectangle 14"/>
          <p:cNvSpPr/>
          <p:nvPr/>
        </p:nvSpPr>
        <p:spPr>
          <a:xfrm>
            <a:off x="0" y="0"/>
            <a:ext cx="4572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41443" y="274638"/>
            <a:ext cx="7885057" cy="1143000"/>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941443" y="1600200"/>
            <a:ext cx="7885057"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7999016" y="6588522"/>
            <a:ext cx="538956" cy="1588"/>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6692900" y="6280150"/>
            <a:ext cx="2133600" cy="365125"/>
          </a:xfrm>
          <a:prstGeom prst="rect">
            <a:avLst/>
          </a:prstGeom>
        </p:spPr>
        <p:txBody>
          <a:bodyPr vert="horz" lIns="91440" tIns="45720" rIns="91440" bIns="45720" rtlCol="0" anchor="ctr"/>
          <a:lstStyle>
            <a:lvl1pPr algn="r">
              <a:defRPr sz="1050">
                <a:solidFill>
                  <a:schemeClr val="bg1"/>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7999016" y="6588522"/>
            <a:ext cx="538956" cy="1588"/>
          </a:xfrm>
          <a:prstGeom prst="line">
            <a:avLst/>
          </a:prstGeom>
          <a:ln w="3175"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0" y="-1"/>
            <a:ext cx="457200" cy="6858000"/>
          </a:xfrm>
          <a:prstGeom prst="rect">
            <a:avLst/>
          </a:prstGeom>
          <a:solidFill>
            <a:schemeClr val="accent2">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FooterText_whit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9299" y="6407150"/>
            <a:ext cx="2081853" cy="152405"/>
          </a:xfrm>
          <a:prstGeom prst="rect">
            <a:avLst/>
          </a:prstGeom>
        </p:spPr>
      </p:pic>
      <p:pic>
        <p:nvPicPr>
          <p:cNvPr id="4" name="Picture 3" descr="bugs-0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6656" y="6172200"/>
            <a:ext cx="960152" cy="571519"/>
          </a:xfrm>
          <a:prstGeom prst="rect">
            <a:avLst/>
          </a:prstGeom>
        </p:spPr>
      </p:pic>
    </p:spTree>
    <p:extLst>
      <p:ext uri="{BB962C8B-B14F-4D97-AF65-F5344CB8AC3E}">
        <p14:creationId xmlns:p14="http://schemas.microsoft.com/office/powerpoint/2010/main" val="2607708877"/>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6" r:id="rId5"/>
    <p:sldLayoutId id="2147484087" r:id="rId6"/>
    <p:sldLayoutId id="2147484088" r:id="rId7"/>
    <p:sldLayoutId id="2147484089" r:id="rId8"/>
    <p:sldLayoutId id="2147484090" r:id="rId9"/>
    <p:sldLayoutId id="2147484091" r:id="rId10"/>
  </p:sldLayoutIdLst>
  <p:hf hdr="0" ftr="0" dt="0"/>
  <p:txStyles>
    <p:titleStyle>
      <a:lvl1pPr algn="l" defTabSz="457200" rtl="0" eaLnBrk="1" latinLnBrk="0" hangingPunct="1">
        <a:spcBef>
          <a:spcPct val="0"/>
        </a:spcBef>
        <a:buNone/>
        <a:defRPr sz="3600" b="1" kern="1200">
          <a:solidFill>
            <a:srgbClr val="F1C400"/>
          </a:solidFill>
          <a:latin typeface="Arial"/>
          <a:ea typeface="+mj-ea"/>
          <a:cs typeface="Arial"/>
        </a:defRPr>
      </a:lvl1pPr>
    </p:titleStyle>
    <p:bodyStyle>
      <a:lvl1pPr marL="342900" indent="-342900" algn="l" defTabSz="457200" rtl="0" eaLnBrk="1" latinLnBrk="0" hangingPunct="1">
        <a:lnSpc>
          <a:spcPct val="102000"/>
        </a:lnSpc>
        <a:spcBef>
          <a:spcPts val="600"/>
        </a:spcBef>
        <a:spcAft>
          <a:spcPts val="1400"/>
        </a:spcAft>
        <a:buClrTx/>
        <a:buSzPct val="110000"/>
        <a:buFontTx/>
        <a:buBlip>
          <a:blip r:embed="rId14"/>
        </a:buBlip>
        <a:defRPr sz="2400" kern="1200">
          <a:solidFill>
            <a:schemeClr val="bg1"/>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bg1"/>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15"/>
        </a:buBlip>
        <a:defRPr sz="1600" kern="1200">
          <a:solidFill>
            <a:schemeClr val="bg1"/>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bg1"/>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F0BFC3-B401-EF4B-92D9-1A435C33EE50}"/>
              </a:ext>
            </a:extLst>
          </p:cNvPr>
          <p:cNvSpPr/>
          <p:nvPr userDrawn="1"/>
        </p:nvSpPr>
        <p:spPr>
          <a:xfrm>
            <a:off x="0" y="8156"/>
            <a:ext cx="9144000" cy="1120000"/>
          </a:xfrm>
          <a:prstGeom prst="rect">
            <a:avLst/>
          </a:prstGeom>
          <a:solidFill>
            <a:srgbClr val="72C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A6F9046-C89E-614E-8FB5-F65874862CB7}"/>
              </a:ext>
            </a:extLst>
          </p:cNvPr>
          <p:cNvSpPr>
            <a:spLocks noGrp="1"/>
          </p:cNvSpPr>
          <p:nvPr>
            <p:ph type="title"/>
          </p:nvPr>
        </p:nvSpPr>
        <p:spPr>
          <a:xfrm>
            <a:off x="391146" y="243053"/>
            <a:ext cx="7886700" cy="7366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C7ACD1-6704-7F4D-8DC4-C049E8C9BD5A}"/>
              </a:ext>
            </a:extLst>
          </p:cNvPr>
          <p:cNvSpPr>
            <a:spLocks noGrp="1"/>
          </p:cNvSpPr>
          <p:nvPr>
            <p:ph type="body" idx="1"/>
          </p:nvPr>
        </p:nvSpPr>
        <p:spPr>
          <a:xfrm>
            <a:off x="628650" y="1398113"/>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72A9077-DD2A-0547-8865-ABFF1F1395A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1C45D64-2DEE-2242-8D75-40318FD3F35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McKenzie</a:t>
            </a:r>
          </a:p>
        </p:txBody>
      </p:sp>
      <p:sp>
        <p:nvSpPr>
          <p:cNvPr id="6" name="Slide Number Placeholder 5">
            <a:extLst>
              <a:ext uri="{FF2B5EF4-FFF2-40B4-BE49-F238E27FC236}">
                <a16:creationId xmlns:a16="http://schemas.microsoft.com/office/drawing/2014/main" id="{03D92862-6432-9947-B53C-CD00FEA9402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BE631-09B5-0545-97DD-062BF53DE38F}" type="slidenum">
              <a:rPr lang="en-US" smtClean="0"/>
              <a:t>‹#›</a:t>
            </a:fld>
            <a:endParaRPr lang="en-US"/>
          </a:p>
        </p:txBody>
      </p:sp>
      <p:sp>
        <p:nvSpPr>
          <p:cNvPr id="7" name="Rectangle 6">
            <a:extLst>
              <a:ext uri="{FF2B5EF4-FFF2-40B4-BE49-F238E27FC236}">
                <a16:creationId xmlns:a16="http://schemas.microsoft.com/office/drawing/2014/main" id="{FF1BD809-888B-F74B-BD97-3137CD824B72}"/>
              </a:ext>
            </a:extLst>
          </p:cNvPr>
          <p:cNvSpPr/>
          <p:nvPr userDrawn="1"/>
        </p:nvSpPr>
        <p:spPr>
          <a:xfrm>
            <a:off x="0" y="6270171"/>
            <a:ext cx="9144000" cy="597925"/>
          </a:xfrm>
          <a:prstGeom prst="rect">
            <a:avLst/>
          </a:prstGeom>
          <a:solidFill>
            <a:srgbClr val="405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dirty="0"/>
          </a:p>
          <a:p>
            <a:pPr algn="l"/>
            <a:r>
              <a:rPr lang="en-US" sz="1200" dirty="0"/>
              <a:t>All Slides Confidential Materials of Shoreline Biome</a:t>
            </a:r>
          </a:p>
        </p:txBody>
      </p:sp>
      <p:pic>
        <p:nvPicPr>
          <p:cNvPr id="10" name="Picture 9">
            <a:extLst>
              <a:ext uri="{FF2B5EF4-FFF2-40B4-BE49-F238E27FC236}">
                <a16:creationId xmlns:a16="http://schemas.microsoft.com/office/drawing/2014/main" id="{D4CBBD5C-594C-484F-B121-D590D811A22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696525" y="6219416"/>
            <a:ext cx="1338611" cy="688991"/>
          </a:xfrm>
          <a:prstGeom prst="rect">
            <a:avLst/>
          </a:prstGeom>
        </p:spPr>
      </p:pic>
    </p:spTree>
    <p:extLst>
      <p:ext uri="{BB962C8B-B14F-4D97-AF65-F5344CB8AC3E}">
        <p14:creationId xmlns:p14="http://schemas.microsoft.com/office/powerpoint/2010/main" val="227632672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Lst>
  <p:hf hdr="0"/>
  <p:txStyles>
    <p:titleStyle>
      <a:lvl1pPr algn="l" defTabSz="914400" rtl="0" eaLnBrk="1" latinLnBrk="0" hangingPunct="1">
        <a:lnSpc>
          <a:spcPct val="90000"/>
        </a:lnSpc>
        <a:spcBef>
          <a:spcPct val="0"/>
        </a:spcBef>
        <a:buNone/>
        <a:defRPr sz="3600" b="0" i="0" kern="1200">
          <a:ln>
            <a:noFill/>
          </a:ln>
          <a:solidFill>
            <a:schemeClr val="bg1"/>
          </a:solidFill>
          <a:latin typeface="Avenir Next" panose="020B0503020202020204" pitchFamily="34" charset="0"/>
          <a:ea typeface="SF Pro Display"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aramond" panose="02020404030301010803" pitchFamily="18" charset="0"/>
          <a:ea typeface="SF Pro Display 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aramond" panose="02020404030301010803" pitchFamily="18" charset="0"/>
          <a:ea typeface="SF Pro Display 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aramond" panose="02020404030301010803" pitchFamily="18" charset="0"/>
          <a:ea typeface="SF Pro Display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SF Pro Display 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SF Pro Display 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6.tiff"/></Relationships>
</file>

<file path=ppt/slides/_rels/slide2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27.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5.emf"/><Relationship Id="rId4" Type="http://schemas.openxmlformats.org/officeDocument/2006/relationships/image" Target="../media/image54.emf"/></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g"/><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image" Target="../media/image65.jpeg"/><Relationship Id="rId1" Type="http://schemas.openxmlformats.org/officeDocument/2006/relationships/slideLayout" Target="../slideLayouts/slideLayout87.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7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The Medical Microbiome: Insurmountable Opportunities</a:t>
            </a:r>
            <a:endParaRPr lang="en-US" dirty="0"/>
          </a:p>
        </p:txBody>
      </p:sp>
      <p:sp>
        <p:nvSpPr>
          <p:cNvPr id="3" name="Subtitle 2"/>
          <p:cNvSpPr>
            <a:spLocks noGrp="1"/>
          </p:cNvSpPr>
          <p:nvPr>
            <p:ph type="subTitle" idx="1"/>
          </p:nvPr>
        </p:nvSpPr>
        <p:spPr>
          <a:xfrm>
            <a:off x="571500" y="3886200"/>
            <a:ext cx="5448300" cy="1752600"/>
          </a:xfrm>
        </p:spPr>
        <p:txBody>
          <a:bodyPr>
            <a:normAutofit fontScale="92500" lnSpcReduction="20000"/>
          </a:bodyPr>
          <a:lstStyle/>
          <a:p>
            <a:pPr>
              <a:spcBef>
                <a:spcPts val="0"/>
              </a:spcBef>
              <a:spcAft>
                <a:spcPts val="0"/>
              </a:spcAft>
            </a:pPr>
            <a:r>
              <a:rPr lang="en-US" sz="2000" dirty="0"/>
              <a:t>George Weinstock</a:t>
            </a:r>
          </a:p>
          <a:p>
            <a:pPr>
              <a:spcBef>
                <a:spcPts val="0"/>
              </a:spcBef>
              <a:spcAft>
                <a:spcPts val="0"/>
              </a:spcAft>
            </a:pPr>
            <a:r>
              <a:rPr lang="en-US" sz="2000" dirty="0"/>
              <a:t>Jackson Laboratory for Genomic Medicine</a:t>
            </a:r>
          </a:p>
          <a:p>
            <a:pPr>
              <a:spcBef>
                <a:spcPts val="0"/>
              </a:spcBef>
              <a:spcAft>
                <a:spcPts val="0"/>
              </a:spcAft>
            </a:pPr>
            <a:r>
              <a:rPr lang="en-US" sz="2000" dirty="0"/>
              <a:t>Farmington, CT</a:t>
            </a:r>
          </a:p>
          <a:p>
            <a:pPr>
              <a:spcBef>
                <a:spcPts val="0"/>
              </a:spcBef>
              <a:spcAft>
                <a:spcPts val="0"/>
              </a:spcAft>
            </a:pPr>
            <a:endParaRPr lang="en-US" sz="2000" dirty="0"/>
          </a:p>
          <a:p>
            <a:pPr>
              <a:lnSpc>
                <a:spcPct val="100000"/>
              </a:lnSpc>
              <a:spcBef>
                <a:spcPts val="0"/>
              </a:spcBef>
              <a:spcAft>
                <a:spcPts val="0"/>
              </a:spcAft>
            </a:pPr>
            <a:r>
              <a:rPr lang="en-US" sz="2000" dirty="0"/>
              <a:t>Illinois Society for Microbiology Annual Meeting</a:t>
            </a:r>
          </a:p>
          <a:p>
            <a:pPr>
              <a:lnSpc>
                <a:spcPct val="100000"/>
              </a:lnSpc>
              <a:spcBef>
                <a:spcPts val="0"/>
              </a:spcBef>
              <a:spcAft>
                <a:spcPts val="0"/>
              </a:spcAft>
            </a:pPr>
            <a:r>
              <a:rPr lang="en-US" sz="2000" dirty="0"/>
              <a:t>Chicago</a:t>
            </a:r>
          </a:p>
          <a:p>
            <a:pPr>
              <a:lnSpc>
                <a:spcPct val="100000"/>
              </a:lnSpc>
              <a:spcBef>
                <a:spcPts val="0"/>
              </a:spcBef>
              <a:spcAft>
                <a:spcPts val="0"/>
              </a:spcAft>
            </a:pPr>
            <a:r>
              <a:rPr lang="en-US" sz="2000" dirty="0"/>
              <a:t>November 13, 2019</a:t>
            </a:r>
          </a:p>
          <a:p>
            <a:pPr>
              <a:spcBef>
                <a:spcPts val="0"/>
              </a:spcBef>
              <a:spcAft>
                <a:spcPts val="0"/>
              </a:spcAft>
            </a:pPr>
            <a:endParaRPr lang="en-US" sz="2000" dirty="0"/>
          </a:p>
        </p:txBody>
      </p:sp>
      <p:pic>
        <p:nvPicPr>
          <p:cNvPr id="7" name="Picture 6" descr="TK_JacksonLabs_Farmington_01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836" y="-1"/>
            <a:ext cx="3223632" cy="3069167"/>
          </a:xfrm>
          <a:prstGeom prst="rect">
            <a:avLst/>
          </a:prstGeom>
        </p:spPr>
      </p:pic>
    </p:spTree>
    <p:extLst>
      <p:ext uri="{BB962C8B-B14F-4D97-AF65-F5344CB8AC3E}">
        <p14:creationId xmlns:p14="http://schemas.microsoft.com/office/powerpoint/2010/main" val="2212562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plexed_possum.jpg"/>
          <p:cNvPicPr>
            <a:picLocks noChangeAspect="1"/>
          </p:cNvPicPr>
          <p:nvPr/>
        </p:nvPicPr>
        <p:blipFill rotWithShape="1">
          <a:blip r:embed="rId2">
            <a:extLst>
              <a:ext uri="{28A0092B-C50C-407E-A947-70E740481C1C}">
                <a14:useLocalDpi xmlns:a14="http://schemas.microsoft.com/office/drawing/2010/main" val="0"/>
              </a:ext>
            </a:extLst>
          </a:blip>
          <a:srcRect t="23457" b="3950"/>
          <a:stretch/>
        </p:blipFill>
        <p:spPr>
          <a:xfrm>
            <a:off x="2387576" y="1253074"/>
            <a:ext cx="6802016" cy="4978386"/>
          </a:xfrm>
          <a:prstGeom prst="rect">
            <a:avLst/>
          </a:prstGeom>
        </p:spPr>
      </p:pic>
      <p:sp>
        <p:nvSpPr>
          <p:cNvPr id="3" name="Slide Number Placeholder 2"/>
          <p:cNvSpPr>
            <a:spLocks noGrp="1"/>
          </p:cNvSpPr>
          <p:nvPr>
            <p:ph type="sldNum" sz="quarter" idx="4"/>
          </p:nvPr>
        </p:nvSpPr>
        <p:spPr/>
        <p:txBody>
          <a:bodyPr/>
          <a:lstStyle/>
          <a:p>
            <a:fld id="{24791E93-A2B7-0848-BDB4-10A6DF01D9B6}" type="slidenum">
              <a:rPr lang="en-US" smtClean="0"/>
              <a:pPr/>
              <a:t>10</a:t>
            </a:fld>
            <a:endParaRPr lang="en-US" dirty="0"/>
          </a:p>
        </p:txBody>
      </p:sp>
      <p:sp>
        <p:nvSpPr>
          <p:cNvPr id="5" name="Cloud 4"/>
          <p:cNvSpPr/>
          <p:nvPr/>
        </p:nvSpPr>
        <p:spPr>
          <a:xfrm>
            <a:off x="609599" y="84665"/>
            <a:ext cx="3674533" cy="2929467"/>
          </a:xfrm>
          <a:prstGeom prst="cloud">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4453463" y="1540932"/>
            <a:ext cx="304800" cy="3048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4927598" y="1778000"/>
            <a:ext cx="220133" cy="220133"/>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5384789" y="1981224"/>
            <a:ext cx="135466" cy="135466"/>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032939" y="660401"/>
            <a:ext cx="2506133" cy="1569660"/>
          </a:xfrm>
          <a:prstGeom prst="rect">
            <a:avLst/>
          </a:prstGeom>
          <a:noFill/>
          <a:ln>
            <a:noFill/>
          </a:ln>
        </p:spPr>
        <p:txBody>
          <a:bodyPr wrap="square" rtlCol="0">
            <a:spAutoFit/>
          </a:bodyPr>
          <a:lstStyle/>
          <a:p>
            <a:pPr algn="ctr"/>
            <a:r>
              <a:rPr lang="en-US" sz="2400" b="1" i="1" dirty="0">
                <a:latin typeface="Arial"/>
                <a:cs typeface="Arial"/>
              </a:rPr>
              <a:t>I am confronted with insurmountable opportunity</a:t>
            </a:r>
          </a:p>
        </p:txBody>
      </p:sp>
    </p:spTree>
    <p:extLst>
      <p:ext uri="{BB962C8B-B14F-4D97-AF65-F5344CB8AC3E}">
        <p14:creationId xmlns:p14="http://schemas.microsoft.com/office/powerpoint/2010/main" val="366278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C. difficile </a:t>
            </a:r>
            <a:r>
              <a:rPr lang="en-US" dirty="0"/>
              <a:t>mouse model </a:t>
            </a:r>
            <a:br>
              <a:rPr lang="en-US" dirty="0"/>
            </a:br>
            <a:endParaRPr lang="en-US" sz="2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512" t="26185" b="14056"/>
          <a:stretch/>
        </p:blipFill>
        <p:spPr>
          <a:xfrm>
            <a:off x="1626781" y="1447200"/>
            <a:ext cx="1625599" cy="743108"/>
          </a:xfrm>
          <a:prstGeom prst="rect">
            <a:avLst/>
          </a:prstGeom>
          <a:solidFill>
            <a:srgbClr val="00B0F0"/>
          </a:solidFill>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7512" t="26185" b="14056"/>
          <a:stretch/>
        </p:blipFill>
        <p:spPr>
          <a:xfrm>
            <a:off x="4051005" y="1447200"/>
            <a:ext cx="1625599" cy="743108"/>
          </a:xfrm>
          <a:prstGeom prst="rect">
            <a:avLst/>
          </a:prstGeom>
          <a:solidFill>
            <a:schemeClr val="tx1"/>
          </a:solidFill>
        </p:spPr>
      </p:pic>
      <p:sp>
        <p:nvSpPr>
          <p:cNvPr id="7" name="TextBox 6"/>
          <p:cNvSpPr txBox="1"/>
          <p:nvPr/>
        </p:nvSpPr>
        <p:spPr>
          <a:xfrm>
            <a:off x="1791918" y="1027606"/>
            <a:ext cx="1146468" cy="369332"/>
          </a:xfrm>
          <a:prstGeom prst="rect">
            <a:avLst/>
          </a:prstGeom>
          <a:noFill/>
        </p:spPr>
        <p:txBody>
          <a:bodyPr wrap="none" rtlCol="0">
            <a:spAutoFit/>
          </a:bodyPr>
          <a:lstStyle/>
          <a:p>
            <a:r>
              <a:rPr lang="en-US" dirty="0"/>
              <a:t>Resistant</a:t>
            </a:r>
          </a:p>
        </p:txBody>
      </p:sp>
      <p:sp>
        <p:nvSpPr>
          <p:cNvPr id="10" name="TextBox 9"/>
          <p:cNvSpPr txBox="1"/>
          <p:nvPr/>
        </p:nvSpPr>
        <p:spPr>
          <a:xfrm>
            <a:off x="4173611" y="1027606"/>
            <a:ext cx="1120820" cy="369332"/>
          </a:xfrm>
          <a:prstGeom prst="rect">
            <a:avLst/>
          </a:prstGeom>
          <a:noFill/>
        </p:spPr>
        <p:txBody>
          <a:bodyPr wrap="none" rtlCol="0">
            <a:spAutoFit/>
          </a:bodyPr>
          <a:lstStyle/>
          <a:p>
            <a:r>
              <a:rPr lang="en-US" dirty="0"/>
              <a:t>Sensitive</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7512" t="26185" b="14056"/>
          <a:stretch/>
        </p:blipFill>
        <p:spPr>
          <a:xfrm>
            <a:off x="1626781" y="2600771"/>
            <a:ext cx="1625599" cy="743108"/>
          </a:xfrm>
          <a:prstGeom prst="rect">
            <a:avLst/>
          </a:prstGeom>
          <a:solidFill>
            <a:srgbClr val="00B0F0"/>
          </a:solidFill>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7512" t="26185" b="14056"/>
          <a:stretch/>
        </p:blipFill>
        <p:spPr>
          <a:xfrm flipV="1">
            <a:off x="4051005" y="2600771"/>
            <a:ext cx="1625599" cy="743108"/>
          </a:xfrm>
          <a:prstGeom prst="rect">
            <a:avLst/>
          </a:prstGeom>
          <a:solidFill>
            <a:schemeClr val="tx1"/>
          </a:solidFill>
        </p:spPr>
      </p:pic>
      <p:sp>
        <p:nvSpPr>
          <p:cNvPr id="9" name="TextBox 8"/>
          <p:cNvSpPr txBox="1"/>
          <p:nvPr/>
        </p:nvSpPr>
        <p:spPr>
          <a:xfrm>
            <a:off x="2629919" y="2228922"/>
            <a:ext cx="2104102" cy="369332"/>
          </a:xfrm>
          <a:prstGeom prst="rect">
            <a:avLst/>
          </a:prstGeom>
          <a:noFill/>
        </p:spPr>
        <p:txBody>
          <a:bodyPr wrap="none" rtlCol="0">
            <a:spAutoFit/>
          </a:bodyPr>
          <a:lstStyle/>
          <a:p>
            <a:r>
              <a:rPr lang="en-US" dirty="0"/>
              <a:t>Clostridium difficile</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7512" t="26185" b="14056"/>
          <a:stretch/>
        </p:blipFill>
        <p:spPr>
          <a:xfrm>
            <a:off x="1626781" y="3648139"/>
            <a:ext cx="1625599" cy="743108"/>
          </a:xfrm>
          <a:prstGeom prst="rect">
            <a:avLst/>
          </a:prstGeom>
          <a:solidFill>
            <a:srgbClr val="00B0F0"/>
          </a:solidFill>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7512" t="26185" b="14056"/>
          <a:stretch/>
        </p:blipFill>
        <p:spPr>
          <a:xfrm>
            <a:off x="4051005" y="3648139"/>
            <a:ext cx="1625599" cy="743108"/>
          </a:xfrm>
          <a:prstGeom prst="rect">
            <a:avLst/>
          </a:prstGeom>
          <a:solidFill>
            <a:schemeClr val="tx1"/>
          </a:solidFill>
        </p:spPr>
      </p:pic>
      <p:sp>
        <p:nvSpPr>
          <p:cNvPr id="13" name="TextBox 12"/>
          <p:cNvSpPr txBox="1"/>
          <p:nvPr/>
        </p:nvSpPr>
        <p:spPr>
          <a:xfrm>
            <a:off x="3142250" y="4125424"/>
            <a:ext cx="967563" cy="523220"/>
          </a:xfrm>
          <a:prstGeom prst="rect">
            <a:avLst/>
          </a:prstGeom>
          <a:noFill/>
        </p:spPr>
        <p:txBody>
          <a:bodyPr wrap="square" rtlCol="0">
            <a:spAutoFit/>
          </a:bodyPr>
          <a:lstStyle/>
          <a:p>
            <a:pPr algn="ctr"/>
            <a:r>
              <a:rPr lang="en-US" sz="1400" dirty="0"/>
              <a:t>Fecal transplant</a:t>
            </a:r>
          </a:p>
        </p:txBody>
      </p:sp>
      <p:sp>
        <p:nvSpPr>
          <p:cNvPr id="18" name="Right Arrow 17"/>
          <p:cNvSpPr/>
          <p:nvPr/>
        </p:nvSpPr>
        <p:spPr>
          <a:xfrm>
            <a:off x="3284279" y="3912781"/>
            <a:ext cx="712234" cy="244548"/>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Bent-Up Arrow 18"/>
          <p:cNvSpPr/>
          <p:nvPr/>
        </p:nvSpPr>
        <p:spPr>
          <a:xfrm rot="5400000">
            <a:off x="3653934" y="2700314"/>
            <a:ext cx="356117" cy="300046"/>
          </a:xfrm>
          <a:prstGeom prst="ben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Bent-Up Arrow 20"/>
          <p:cNvSpPr/>
          <p:nvPr/>
        </p:nvSpPr>
        <p:spPr>
          <a:xfrm rot="16200000" flipH="1">
            <a:off x="3270526" y="2700314"/>
            <a:ext cx="356117" cy="300046"/>
          </a:xfrm>
          <a:prstGeom prst="ben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439580" y="4837814"/>
            <a:ext cx="2505814" cy="369332"/>
          </a:xfrm>
          <a:prstGeom prst="rect">
            <a:avLst/>
          </a:prstGeom>
          <a:noFill/>
        </p:spPr>
        <p:txBody>
          <a:bodyPr wrap="none" rtlCol="0">
            <a:spAutoFit/>
          </a:bodyPr>
          <a:lstStyle/>
          <a:p>
            <a:r>
              <a:rPr lang="en-US" dirty="0"/>
              <a:t>Compare Microbiomes</a:t>
            </a:r>
          </a:p>
        </p:txBody>
      </p:sp>
      <p:sp>
        <p:nvSpPr>
          <p:cNvPr id="23" name="TextBox 22"/>
          <p:cNvSpPr txBox="1"/>
          <p:nvPr/>
        </p:nvSpPr>
        <p:spPr>
          <a:xfrm>
            <a:off x="2578623" y="5252473"/>
            <a:ext cx="2155398" cy="369332"/>
          </a:xfrm>
          <a:prstGeom prst="rect">
            <a:avLst/>
          </a:prstGeom>
          <a:noFill/>
        </p:spPr>
        <p:txBody>
          <a:bodyPr wrap="none" rtlCol="0">
            <a:spAutoFit/>
          </a:bodyPr>
          <a:lstStyle/>
          <a:p>
            <a:r>
              <a:rPr lang="en-US" dirty="0"/>
              <a:t>Identify Differences</a:t>
            </a:r>
          </a:p>
        </p:txBody>
      </p:sp>
      <p:sp>
        <p:nvSpPr>
          <p:cNvPr id="24" name="TextBox 23"/>
          <p:cNvSpPr txBox="1"/>
          <p:nvPr/>
        </p:nvSpPr>
        <p:spPr>
          <a:xfrm>
            <a:off x="3259831" y="5741571"/>
            <a:ext cx="607923" cy="369332"/>
          </a:xfrm>
          <a:prstGeom prst="rect">
            <a:avLst/>
          </a:prstGeom>
          <a:noFill/>
        </p:spPr>
        <p:txBody>
          <a:bodyPr wrap="none" rtlCol="0">
            <a:spAutoFit/>
          </a:bodyPr>
          <a:lstStyle/>
          <a:p>
            <a:r>
              <a:rPr lang="en-US" dirty="0"/>
              <a:t>Test</a:t>
            </a:r>
          </a:p>
        </p:txBody>
      </p:sp>
      <p:sp>
        <p:nvSpPr>
          <p:cNvPr id="2" name="Rectangle 1">
            <a:extLst>
              <a:ext uri="{FF2B5EF4-FFF2-40B4-BE49-F238E27FC236}">
                <a16:creationId xmlns:a16="http://schemas.microsoft.com/office/drawing/2014/main" id="{9CCD2395-CAD0-EB40-87F6-63CACD8ED0CA}"/>
              </a:ext>
            </a:extLst>
          </p:cNvPr>
          <p:cNvSpPr/>
          <p:nvPr/>
        </p:nvSpPr>
        <p:spPr>
          <a:xfrm>
            <a:off x="6475229" y="1266978"/>
            <a:ext cx="1984518" cy="923330"/>
          </a:xfrm>
          <a:prstGeom prst="rect">
            <a:avLst/>
          </a:prstGeom>
        </p:spPr>
        <p:txBody>
          <a:bodyPr wrap="none">
            <a:spAutoFit/>
          </a:bodyPr>
          <a:lstStyle/>
          <a:p>
            <a:r>
              <a:rPr lang="en-US" dirty="0"/>
              <a:t>Yee-</a:t>
            </a:r>
            <a:r>
              <a:rPr lang="en-US" dirty="0" err="1"/>
              <a:t>Shiuan</a:t>
            </a:r>
            <a:r>
              <a:rPr lang="en-US" dirty="0"/>
              <a:t> Chen</a:t>
            </a:r>
          </a:p>
          <a:p>
            <a:r>
              <a:rPr lang="en-US" dirty="0"/>
              <a:t>David Haslam</a:t>
            </a:r>
          </a:p>
          <a:p>
            <a:r>
              <a:rPr lang="en-US" dirty="0"/>
              <a:t>Yanjiao Zhou</a:t>
            </a:r>
          </a:p>
        </p:txBody>
      </p:sp>
    </p:spTree>
    <p:extLst>
      <p:ext uri="{BB962C8B-B14F-4D97-AF65-F5344CB8AC3E}">
        <p14:creationId xmlns:p14="http://schemas.microsoft.com/office/powerpoint/2010/main" val="168281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62" t="21610" r="3334" b="38541"/>
          <a:stretch/>
        </p:blipFill>
        <p:spPr bwMode="auto">
          <a:xfrm>
            <a:off x="606054" y="1136893"/>
            <a:ext cx="8324553" cy="278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Identification of Protective Species</a:t>
            </a:r>
          </a:p>
        </p:txBody>
      </p:sp>
      <p:graphicFrame>
        <p:nvGraphicFramePr>
          <p:cNvPr id="3" name="Object 2"/>
          <p:cNvGraphicFramePr>
            <a:graphicFrameLocks noChangeAspect="1"/>
          </p:cNvGraphicFramePr>
          <p:nvPr>
            <p:extLst/>
          </p:nvPr>
        </p:nvGraphicFramePr>
        <p:xfrm>
          <a:off x="1715387" y="3923407"/>
          <a:ext cx="5516563" cy="2643188"/>
        </p:xfrm>
        <a:graphic>
          <a:graphicData uri="http://schemas.openxmlformats.org/presentationml/2006/ole">
            <mc:AlternateContent xmlns:mc="http://schemas.openxmlformats.org/markup-compatibility/2006">
              <mc:Choice xmlns:v="urn:schemas-microsoft-com:vml" Requires="v">
                <p:oleObj spid="_x0000_s1073" name="Prism 6" r:id="rId5" imgW="5515839" imgH="2643891" progId="Prism6.Document">
                  <p:embed/>
                </p:oleObj>
              </mc:Choice>
              <mc:Fallback>
                <p:oleObj name="Prism 6" r:id="rId5" imgW="5515839" imgH="2643891" progId="Prism6.Document">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5387" y="3923407"/>
                        <a:ext cx="5516563"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648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0055" y="187805"/>
            <a:ext cx="7442829" cy="1350962"/>
          </a:xfrm>
        </p:spPr>
        <p:txBody>
          <a:bodyPr/>
          <a:lstStyle/>
          <a:p>
            <a:pPr algn="ctr"/>
            <a:r>
              <a:rPr lang="en-US" i="1" dirty="0"/>
              <a:t>C. difficile </a:t>
            </a:r>
            <a:r>
              <a:rPr lang="en-US" dirty="0"/>
              <a:t>mouse model </a:t>
            </a:r>
            <a:br>
              <a:rPr lang="en-US" dirty="0"/>
            </a:br>
            <a:r>
              <a:rPr lang="en-US" sz="2400" dirty="0"/>
              <a:t>Treatment by fecal microbiota transplant (FMT) </a:t>
            </a:r>
            <a:br>
              <a:rPr lang="en-US" sz="2400" dirty="0"/>
            </a:br>
            <a:r>
              <a:rPr lang="en-US" sz="2400" dirty="0"/>
              <a:t>or a mix of 4 gut bacteria</a:t>
            </a:r>
          </a:p>
        </p:txBody>
      </p:sp>
      <p:pic>
        <p:nvPicPr>
          <p:cNvPr id="6" name="Picture 100"/>
          <p:cNvPicPr>
            <a:picLocks noChangeAspect="1" noChangeArrowheads="1"/>
          </p:cNvPicPr>
          <p:nvPr/>
        </p:nvPicPr>
        <p:blipFill rotWithShape="1">
          <a:blip r:embed="rId2">
            <a:extLst>
              <a:ext uri="{28A0092B-C50C-407E-A947-70E740481C1C}">
                <a14:useLocalDpi xmlns:a14="http://schemas.microsoft.com/office/drawing/2010/main" val="0"/>
              </a:ext>
            </a:extLst>
          </a:blip>
          <a:srcRect l="29798" t="52211" r="40441" b="7192"/>
          <a:stretch/>
        </p:blipFill>
        <p:spPr bwMode="auto">
          <a:xfrm>
            <a:off x="599601" y="1856025"/>
            <a:ext cx="4605582" cy="3811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0"/>
          <p:cNvPicPr>
            <a:picLocks noChangeAspect="1" noChangeArrowheads="1"/>
          </p:cNvPicPr>
          <p:nvPr/>
        </p:nvPicPr>
        <p:blipFill rotWithShape="1">
          <a:blip r:embed="rId2">
            <a:extLst>
              <a:ext uri="{28A0092B-C50C-407E-A947-70E740481C1C}">
                <a14:useLocalDpi xmlns:a14="http://schemas.microsoft.com/office/drawing/2010/main" val="0"/>
              </a:ext>
            </a:extLst>
          </a:blip>
          <a:srcRect l="66084" t="52211" r="6962" b="7192"/>
          <a:stretch/>
        </p:blipFill>
        <p:spPr bwMode="auto">
          <a:xfrm>
            <a:off x="5572756" y="2206910"/>
            <a:ext cx="3566104" cy="32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0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8071-17EC-E444-842F-6751F23496C4}"/>
              </a:ext>
            </a:extLst>
          </p:cNvPr>
          <p:cNvSpPr>
            <a:spLocks noGrp="1"/>
          </p:cNvSpPr>
          <p:nvPr>
            <p:ph type="title"/>
          </p:nvPr>
        </p:nvSpPr>
        <p:spPr/>
        <p:txBody>
          <a:bodyPr/>
          <a:lstStyle/>
          <a:p>
            <a:r>
              <a:rPr lang="en-US" dirty="0"/>
              <a:t>Many, many methods to mine data</a:t>
            </a:r>
          </a:p>
        </p:txBody>
      </p:sp>
      <p:sp>
        <p:nvSpPr>
          <p:cNvPr id="3" name="Slide Number Placeholder 2">
            <a:extLst>
              <a:ext uri="{FF2B5EF4-FFF2-40B4-BE49-F238E27FC236}">
                <a16:creationId xmlns:a16="http://schemas.microsoft.com/office/drawing/2014/main" id="{981AB27C-43CB-6048-BDAF-8CF9C65E30E6}"/>
              </a:ext>
            </a:extLst>
          </p:cNvPr>
          <p:cNvSpPr>
            <a:spLocks noGrp="1"/>
          </p:cNvSpPr>
          <p:nvPr>
            <p:ph type="sldNum" sz="quarter" idx="4"/>
          </p:nvPr>
        </p:nvSpPr>
        <p:spPr/>
        <p:txBody>
          <a:bodyPr/>
          <a:lstStyle/>
          <a:p>
            <a:fld id="{24791E93-A2B7-0848-BDB4-10A6DF01D9B6}" type="slidenum">
              <a:rPr lang="en-US" smtClean="0"/>
              <a:pPr/>
              <a:t>14</a:t>
            </a:fld>
            <a:endParaRPr lang="en-US" dirty="0"/>
          </a:p>
        </p:txBody>
      </p:sp>
      <p:sp>
        <p:nvSpPr>
          <p:cNvPr id="5" name="Content Placeholder 4">
            <a:extLst>
              <a:ext uri="{FF2B5EF4-FFF2-40B4-BE49-F238E27FC236}">
                <a16:creationId xmlns:a16="http://schemas.microsoft.com/office/drawing/2014/main" id="{3DD80D5C-DB3E-6643-BF80-2D80936ACC09}"/>
              </a:ext>
            </a:extLst>
          </p:cNvPr>
          <p:cNvSpPr>
            <a:spLocks noGrp="1"/>
          </p:cNvSpPr>
          <p:nvPr>
            <p:ph sz="quarter" idx="12"/>
          </p:nvPr>
        </p:nvSpPr>
        <p:spPr>
          <a:xfrm>
            <a:off x="2032305" y="1167063"/>
            <a:ext cx="5475400" cy="4191000"/>
          </a:xfrm>
        </p:spPr>
        <p:txBody>
          <a:bodyPr/>
          <a:lstStyle/>
          <a:p>
            <a:pPr>
              <a:spcBef>
                <a:spcPts val="0"/>
              </a:spcBef>
              <a:spcAft>
                <a:spcPts val="200"/>
              </a:spcAft>
            </a:pPr>
            <a:r>
              <a:rPr lang="en-US" dirty="0"/>
              <a:t>Metric: Prevalence or abundance</a:t>
            </a:r>
          </a:p>
          <a:p>
            <a:pPr marL="0" indent="0">
              <a:spcBef>
                <a:spcPts val="0"/>
              </a:spcBef>
              <a:spcAft>
                <a:spcPts val="200"/>
              </a:spcAft>
              <a:buNone/>
            </a:pPr>
            <a:endParaRPr lang="en-US" dirty="0"/>
          </a:p>
          <a:p>
            <a:pPr>
              <a:spcBef>
                <a:spcPts val="0"/>
              </a:spcBef>
              <a:spcAft>
                <a:spcPts val="200"/>
              </a:spcAft>
            </a:pPr>
            <a:r>
              <a:rPr lang="en-US" dirty="0"/>
              <a:t>Density/violin plots</a:t>
            </a:r>
          </a:p>
          <a:p>
            <a:pPr>
              <a:spcBef>
                <a:spcPts val="0"/>
              </a:spcBef>
              <a:spcAft>
                <a:spcPts val="200"/>
              </a:spcAft>
            </a:pPr>
            <a:r>
              <a:rPr lang="en-US" dirty="0"/>
              <a:t>Random forest</a:t>
            </a:r>
          </a:p>
          <a:p>
            <a:pPr>
              <a:spcBef>
                <a:spcPts val="0"/>
              </a:spcBef>
              <a:spcAft>
                <a:spcPts val="200"/>
              </a:spcAft>
            </a:pPr>
            <a:r>
              <a:rPr lang="en-US" dirty="0" err="1"/>
              <a:t>PCoA</a:t>
            </a:r>
            <a:endParaRPr lang="en-US" dirty="0"/>
          </a:p>
          <a:p>
            <a:pPr>
              <a:spcBef>
                <a:spcPts val="0"/>
              </a:spcBef>
              <a:spcAft>
                <a:spcPts val="200"/>
              </a:spcAft>
            </a:pPr>
            <a:r>
              <a:rPr lang="en-US" dirty="0"/>
              <a:t>NMDS</a:t>
            </a:r>
          </a:p>
          <a:p>
            <a:pPr>
              <a:spcBef>
                <a:spcPts val="0"/>
              </a:spcBef>
              <a:spcAft>
                <a:spcPts val="200"/>
              </a:spcAft>
            </a:pPr>
            <a:r>
              <a:rPr lang="en-US" dirty="0"/>
              <a:t>Constrained ordination</a:t>
            </a:r>
          </a:p>
          <a:p>
            <a:pPr>
              <a:spcBef>
                <a:spcPts val="0"/>
              </a:spcBef>
              <a:spcAft>
                <a:spcPts val="200"/>
              </a:spcAft>
            </a:pPr>
            <a:r>
              <a:rPr lang="en-US" dirty="0"/>
              <a:t>Pearson correlation</a:t>
            </a:r>
          </a:p>
          <a:p>
            <a:pPr>
              <a:spcBef>
                <a:spcPts val="0"/>
              </a:spcBef>
              <a:spcAft>
                <a:spcPts val="200"/>
              </a:spcAft>
            </a:pPr>
            <a:r>
              <a:rPr lang="en-US" dirty="0"/>
              <a:t>Various analysis of variance</a:t>
            </a:r>
          </a:p>
          <a:p>
            <a:pPr>
              <a:spcBef>
                <a:spcPts val="0"/>
              </a:spcBef>
              <a:spcAft>
                <a:spcPts val="200"/>
              </a:spcAft>
            </a:pPr>
            <a:r>
              <a:rPr lang="en-US" dirty="0"/>
              <a:t>General Linear Model</a:t>
            </a:r>
          </a:p>
          <a:p>
            <a:pPr>
              <a:spcBef>
                <a:spcPts val="0"/>
              </a:spcBef>
              <a:spcAft>
                <a:spcPts val="200"/>
              </a:spcAft>
            </a:pPr>
            <a:r>
              <a:rPr lang="en-US" dirty="0"/>
              <a:t>LASSO</a:t>
            </a:r>
          </a:p>
          <a:p>
            <a:pPr>
              <a:spcBef>
                <a:spcPts val="0"/>
              </a:spcBef>
              <a:spcAft>
                <a:spcPts val="200"/>
              </a:spcAft>
            </a:pPr>
            <a:r>
              <a:rPr lang="en-US" dirty="0" err="1"/>
              <a:t>etc</a:t>
            </a:r>
            <a:endParaRPr lang="en-US" dirty="0"/>
          </a:p>
        </p:txBody>
      </p:sp>
    </p:spTree>
    <p:extLst>
      <p:ext uri="{BB962C8B-B14F-4D97-AF65-F5344CB8AC3E}">
        <p14:creationId xmlns:p14="http://schemas.microsoft.com/office/powerpoint/2010/main" val="118430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us_Oscillibacter.pdf"/>
          <p:cNvPicPr>
            <a:picLocks noChangeAspect="1"/>
          </p:cNvPicPr>
          <p:nvPr/>
        </p:nvPicPr>
        <p:blipFill rotWithShape="1">
          <a:blip r:embed="rId2">
            <a:extLst>
              <a:ext uri="{28A0092B-C50C-407E-A947-70E740481C1C}">
                <a14:useLocalDpi xmlns:a14="http://schemas.microsoft.com/office/drawing/2010/main" val="0"/>
              </a:ext>
            </a:extLst>
          </a:blip>
          <a:srcRect t="50845"/>
          <a:stretch/>
        </p:blipFill>
        <p:spPr>
          <a:xfrm>
            <a:off x="787521" y="841937"/>
            <a:ext cx="4364060" cy="1927133"/>
          </a:xfrm>
          <a:prstGeom prst="rect">
            <a:avLst/>
          </a:prstGeom>
        </p:spPr>
      </p:pic>
      <p:sp>
        <p:nvSpPr>
          <p:cNvPr id="3" name="TextBox 2"/>
          <p:cNvSpPr txBox="1"/>
          <p:nvPr/>
        </p:nvSpPr>
        <p:spPr>
          <a:xfrm>
            <a:off x="999756" y="195606"/>
            <a:ext cx="3395782" cy="646331"/>
          </a:xfrm>
          <a:prstGeom prst="rect">
            <a:avLst/>
          </a:prstGeom>
          <a:solidFill>
            <a:schemeClr val="accent2">
              <a:lumMod val="60000"/>
              <a:lumOff val="40000"/>
            </a:schemeClr>
          </a:solidFill>
        </p:spPr>
        <p:txBody>
          <a:bodyPr wrap="square" rtlCol="0">
            <a:spAutoFit/>
          </a:bodyPr>
          <a:lstStyle/>
          <a:p>
            <a:r>
              <a:rPr lang="en-US" dirty="0">
                <a:solidFill>
                  <a:schemeClr val="bg1"/>
                </a:solidFill>
              </a:rPr>
              <a:t>Genus </a:t>
            </a:r>
            <a:r>
              <a:rPr lang="en-US" dirty="0" err="1">
                <a:solidFill>
                  <a:schemeClr val="bg1"/>
                </a:solidFill>
              </a:rPr>
              <a:t>Oscillibacter</a:t>
            </a:r>
            <a:r>
              <a:rPr lang="en-US" dirty="0">
                <a:solidFill>
                  <a:schemeClr val="bg1"/>
                </a:solidFill>
              </a:rPr>
              <a:t> decreased abundance on </a:t>
            </a:r>
            <a:r>
              <a:rPr lang="en-US" dirty="0" err="1">
                <a:solidFill>
                  <a:schemeClr val="bg1"/>
                </a:solidFill>
              </a:rPr>
              <a:t>cholic</a:t>
            </a:r>
            <a:r>
              <a:rPr lang="en-US" dirty="0">
                <a:solidFill>
                  <a:schemeClr val="bg1"/>
                </a:solidFill>
              </a:rPr>
              <a:t> acid diet </a:t>
            </a:r>
          </a:p>
        </p:txBody>
      </p:sp>
      <p:sp>
        <p:nvSpPr>
          <p:cNvPr id="4" name="TextBox 3">
            <a:extLst>
              <a:ext uri="{FF2B5EF4-FFF2-40B4-BE49-F238E27FC236}">
                <a16:creationId xmlns:a16="http://schemas.microsoft.com/office/drawing/2014/main" id="{042D7EAD-F793-2140-9C20-6CCFFD63B9E4}"/>
              </a:ext>
            </a:extLst>
          </p:cNvPr>
          <p:cNvSpPr txBox="1"/>
          <p:nvPr/>
        </p:nvSpPr>
        <p:spPr>
          <a:xfrm>
            <a:off x="5542548" y="3158206"/>
            <a:ext cx="2462464" cy="646331"/>
          </a:xfrm>
          <a:prstGeom prst="rect">
            <a:avLst/>
          </a:prstGeom>
          <a:solidFill>
            <a:schemeClr val="accent2">
              <a:lumMod val="60000"/>
              <a:lumOff val="40000"/>
            </a:schemeClr>
          </a:solidFill>
        </p:spPr>
        <p:txBody>
          <a:bodyPr wrap="square" rtlCol="0">
            <a:spAutoFit/>
          </a:bodyPr>
          <a:lstStyle/>
          <a:p>
            <a:r>
              <a:rPr lang="en-US" dirty="0">
                <a:solidFill>
                  <a:schemeClr val="bg1"/>
                </a:solidFill>
              </a:rPr>
              <a:t>Genus </a:t>
            </a:r>
            <a:r>
              <a:rPr lang="en-US" dirty="0" err="1">
                <a:solidFill>
                  <a:schemeClr val="bg1"/>
                </a:solidFill>
              </a:rPr>
              <a:t>Ruminococcus</a:t>
            </a:r>
            <a:r>
              <a:rPr lang="en-US" dirty="0">
                <a:solidFill>
                  <a:schemeClr val="bg1"/>
                </a:solidFill>
              </a:rPr>
              <a:t> no effect of diet</a:t>
            </a:r>
          </a:p>
        </p:txBody>
      </p:sp>
      <p:pic>
        <p:nvPicPr>
          <p:cNvPr id="5" name="Picture 4" descr="genus_Ruminococcus2.pdf">
            <a:extLst>
              <a:ext uri="{FF2B5EF4-FFF2-40B4-BE49-F238E27FC236}">
                <a16:creationId xmlns:a16="http://schemas.microsoft.com/office/drawing/2014/main" id="{019939A1-43F4-8A4F-952E-3D88A7C2E998}"/>
              </a:ext>
            </a:extLst>
          </p:cNvPr>
          <p:cNvPicPr>
            <a:picLocks noChangeAspect="1"/>
          </p:cNvPicPr>
          <p:nvPr/>
        </p:nvPicPr>
        <p:blipFill rotWithShape="1">
          <a:blip r:embed="rId3">
            <a:extLst>
              <a:ext uri="{28A0092B-C50C-407E-A947-70E740481C1C}">
                <a14:useLocalDpi xmlns:a14="http://schemas.microsoft.com/office/drawing/2010/main" val="0"/>
              </a:ext>
            </a:extLst>
          </a:blip>
          <a:srcRect t="50607"/>
          <a:stretch/>
        </p:blipFill>
        <p:spPr>
          <a:xfrm>
            <a:off x="5215749" y="3884747"/>
            <a:ext cx="3750510" cy="1664219"/>
          </a:xfrm>
          <a:prstGeom prst="rect">
            <a:avLst/>
          </a:prstGeom>
        </p:spPr>
      </p:pic>
      <p:sp>
        <p:nvSpPr>
          <p:cNvPr id="6" name="TextBox 5">
            <a:extLst>
              <a:ext uri="{FF2B5EF4-FFF2-40B4-BE49-F238E27FC236}">
                <a16:creationId xmlns:a16="http://schemas.microsoft.com/office/drawing/2014/main" id="{C0CCFD12-FE21-CD40-B069-29371D42D772}"/>
              </a:ext>
            </a:extLst>
          </p:cNvPr>
          <p:cNvSpPr txBox="1"/>
          <p:nvPr/>
        </p:nvSpPr>
        <p:spPr>
          <a:xfrm>
            <a:off x="996070" y="3158206"/>
            <a:ext cx="3399468" cy="646331"/>
          </a:xfrm>
          <a:prstGeom prst="rect">
            <a:avLst/>
          </a:prstGeom>
          <a:solidFill>
            <a:schemeClr val="accent2">
              <a:lumMod val="60000"/>
              <a:lumOff val="40000"/>
            </a:schemeClr>
          </a:solidFill>
        </p:spPr>
        <p:txBody>
          <a:bodyPr wrap="square" rtlCol="0">
            <a:spAutoFit/>
          </a:bodyPr>
          <a:lstStyle/>
          <a:p>
            <a:r>
              <a:rPr lang="en-US" dirty="0">
                <a:solidFill>
                  <a:schemeClr val="bg1"/>
                </a:solidFill>
              </a:rPr>
              <a:t>Genus Akkermansia increased abundance on cholic acid diet</a:t>
            </a:r>
          </a:p>
        </p:txBody>
      </p:sp>
      <p:pic>
        <p:nvPicPr>
          <p:cNvPr id="7" name="Picture 6" descr="genus_Akkermansia.pdf">
            <a:extLst>
              <a:ext uri="{FF2B5EF4-FFF2-40B4-BE49-F238E27FC236}">
                <a16:creationId xmlns:a16="http://schemas.microsoft.com/office/drawing/2014/main" id="{2A6257AB-DCD6-684F-AE39-6CE35EC696F9}"/>
              </a:ext>
            </a:extLst>
          </p:cNvPr>
          <p:cNvPicPr>
            <a:picLocks noChangeAspect="1"/>
          </p:cNvPicPr>
          <p:nvPr/>
        </p:nvPicPr>
        <p:blipFill rotWithShape="1">
          <a:blip r:embed="rId4">
            <a:extLst>
              <a:ext uri="{28A0092B-C50C-407E-A947-70E740481C1C}">
                <a14:useLocalDpi xmlns:a14="http://schemas.microsoft.com/office/drawing/2010/main" val="0"/>
              </a:ext>
            </a:extLst>
          </a:blip>
          <a:srcRect t="50929"/>
          <a:stretch/>
        </p:blipFill>
        <p:spPr>
          <a:xfrm>
            <a:off x="690295" y="3950035"/>
            <a:ext cx="4461286" cy="1966727"/>
          </a:xfrm>
          <a:prstGeom prst="rect">
            <a:avLst/>
          </a:prstGeom>
        </p:spPr>
      </p:pic>
      <p:sp>
        <p:nvSpPr>
          <p:cNvPr id="8" name="TextBox 7">
            <a:extLst>
              <a:ext uri="{FF2B5EF4-FFF2-40B4-BE49-F238E27FC236}">
                <a16:creationId xmlns:a16="http://schemas.microsoft.com/office/drawing/2014/main" id="{F01C6B4D-78BE-DC46-B1CC-27EB775A905A}"/>
              </a:ext>
            </a:extLst>
          </p:cNvPr>
          <p:cNvSpPr txBox="1"/>
          <p:nvPr/>
        </p:nvSpPr>
        <p:spPr>
          <a:xfrm>
            <a:off x="5267565" y="382156"/>
            <a:ext cx="3352200" cy="2308324"/>
          </a:xfrm>
          <a:prstGeom prst="rect">
            <a:avLst/>
          </a:prstGeom>
          <a:noFill/>
        </p:spPr>
        <p:txBody>
          <a:bodyPr wrap="none" rtlCol="0">
            <a:spAutoFit/>
          </a:bodyPr>
          <a:lstStyle/>
          <a:p>
            <a:r>
              <a:rPr lang="en-US" sz="2400" dirty="0"/>
              <a:t>AIN diet (6 weeks)</a:t>
            </a:r>
          </a:p>
          <a:p>
            <a:r>
              <a:rPr lang="en-US" sz="2400" dirty="0"/>
              <a:t>then either</a:t>
            </a:r>
          </a:p>
          <a:p>
            <a:r>
              <a:rPr lang="en-US" sz="2400" dirty="0"/>
              <a:t>High protein diet</a:t>
            </a:r>
          </a:p>
          <a:p>
            <a:r>
              <a:rPr lang="en-US" sz="2400" dirty="0"/>
              <a:t>or</a:t>
            </a:r>
          </a:p>
          <a:p>
            <a:r>
              <a:rPr lang="en-US" sz="2400" dirty="0"/>
              <a:t>High fat cholic acid diet</a:t>
            </a:r>
          </a:p>
          <a:p>
            <a:r>
              <a:rPr lang="en-US" sz="2400" dirty="0"/>
              <a:t>(17 and 24 weeks)</a:t>
            </a:r>
          </a:p>
        </p:txBody>
      </p:sp>
    </p:spTree>
    <p:extLst>
      <p:ext uri="{BB962C8B-B14F-4D97-AF65-F5344CB8AC3E}">
        <p14:creationId xmlns:p14="http://schemas.microsoft.com/office/powerpoint/2010/main" val="20667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024" y="423910"/>
            <a:ext cx="8394768" cy="481533"/>
          </a:xfrm>
        </p:spPr>
        <p:txBody>
          <a:bodyPr/>
          <a:lstStyle/>
          <a:p>
            <a:pPr fontAlgn="b"/>
            <a:r>
              <a:rPr lang="en-US" dirty="0">
                <a:solidFill>
                  <a:schemeClr val="accent1">
                    <a:lumMod val="75000"/>
                  </a:schemeClr>
                </a:solidFill>
              </a:rPr>
              <a:t>Genera Abundance: Young vs. Old</a:t>
            </a:r>
          </a:p>
        </p:txBody>
      </p:sp>
      <p:sp>
        <p:nvSpPr>
          <p:cNvPr id="3" name="Slide Number Placeholder 2"/>
          <p:cNvSpPr>
            <a:spLocks noGrp="1"/>
          </p:cNvSpPr>
          <p:nvPr>
            <p:ph type="sldNum" sz="quarter" idx="4"/>
          </p:nvPr>
        </p:nvSpPr>
        <p:spPr/>
        <p:txBody>
          <a:bodyPr/>
          <a:lstStyle/>
          <a:p>
            <a:fld id="{24791E93-A2B7-0848-BDB4-10A6DF01D9B6}" type="slidenum">
              <a:rPr lang="en-US" smtClean="0"/>
              <a:pPr/>
              <a:t>16</a:t>
            </a:fld>
            <a:endParaRPr lang="en-US" dirty="0"/>
          </a:p>
        </p:txBody>
      </p:sp>
      <p:pic>
        <p:nvPicPr>
          <p:cNvPr id="4" name="Picture 3">
            <a:extLst>
              <a:ext uri="{FF2B5EF4-FFF2-40B4-BE49-F238E27FC236}">
                <a16:creationId xmlns:a16="http://schemas.microsoft.com/office/drawing/2014/main" id="{FD528551-F637-7348-A7B2-7D5903F1741A}"/>
              </a:ext>
            </a:extLst>
          </p:cNvPr>
          <p:cNvPicPr>
            <a:picLocks noChangeAspect="1"/>
          </p:cNvPicPr>
          <p:nvPr/>
        </p:nvPicPr>
        <p:blipFill>
          <a:blip r:embed="rId3"/>
          <a:stretch>
            <a:fillRect/>
          </a:stretch>
        </p:blipFill>
        <p:spPr>
          <a:xfrm>
            <a:off x="465742" y="1434817"/>
            <a:ext cx="1986965" cy="1986965"/>
          </a:xfrm>
          <a:prstGeom prst="rect">
            <a:avLst/>
          </a:prstGeom>
        </p:spPr>
      </p:pic>
      <p:pic>
        <p:nvPicPr>
          <p:cNvPr id="8" name="Picture 7">
            <a:extLst>
              <a:ext uri="{FF2B5EF4-FFF2-40B4-BE49-F238E27FC236}">
                <a16:creationId xmlns:a16="http://schemas.microsoft.com/office/drawing/2014/main" id="{3A0EFBF1-8F02-F347-8186-3EAE4EF0101A}"/>
              </a:ext>
            </a:extLst>
          </p:cNvPr>
          <p:cNvPicPr>
            <a:picLocks noChangeAspect="1"/>
          </p:cNvPicPr>
          <p:nvPr/>
        </p:nvPicPr>
        <p:blipFill rotWithShape="1">
          <a:blip r:embed="rId4"/>
          <a:srcRect r="10733"/>
          <a:stretch/>
        </p:blipFill>
        <p:spPr>
          <a:xfrm>
            <a:off x="2452707" y="1433100"/>
            <a:ext cx="1774982" cy="1988398"/>
          </a:xfrm>
          <a:prstGeom prst="rect">
            <a:avLst/>
          </a:prstGeom>
        </p:spPr>
      </p:pic>
      <p:pic>
        <p:nvPicPr>
          <p:cNvPr id="9" name="Picture 8">
            <a:extLst>
              <a:ext uri="{FF2B5EF4-FFF2-40B4-BE49-F238E27FC236}">
                <a16:creationId xmlns:a16="http://schemas.microsoft.com/office/drawing/2014/main" id="{45E3C861-4960-DB45-AC05-A1A643FB28FC}"/>
              </a:ext>
            </a:extLst>
          </p:cNvPr>
          <p:cNvPicPr>
            <a:picLocks noChangeAspect="1"/>
          </p:cNvPicPr>
          <p:nvPr/>
        </p:nvPicPr>
        <p:blipFill rotWithShape="1">
          <a:blip r:embed="rId5"/>
          <a:srcRect r="10432"/>
          <a:stretch/>
        </p:blipFill>
        <p:spPr>
          <a:xfrm>
            <a:off x="6838102" y="1433100"/>
            <a:ext cx="1780965" cy="1988398"/>
          </a:xfrm>
          <a:prstGeom prst="rect">
            <a:avLst/>
          </a:prstGeom>
        </p:spPr>
      </p:pic>
      <p:pic>
        <p:nvPicPr>
          <p:cNvPr id="10" name="Picture 9">
            <a:extLst>
              <a:ext uri="{FF2B5EF4-FFF2-40B4-BE49-F238E27FC236}">
                <a16:creationId xmlns:a16="http://schemas.microsoft.com/office/drawing/2014/main" id="{7C04E131-3D65-3E45-8909-5CACE5C0E462}"/>
              </a:ext>
            </a:extLst>
          </p:cNvPr>
          <p:cNvPicPr>
            <a:picLocks noChangeAspect="1"/>
          </p:cNvPicPr>
          <p:nvPr/>
        </p:nvPicPr>
        <p:blipFill>
          <a:blip r:embed="rId6"/>
          <a:stretch>
            <a:fillRect/>
          </a:stretch>
        </p:blipFill>
        <p:spPr>
          <a:xfrm>
            <a:off x="4851137" y="1434534"/>
            <a:ext cx="1986965" cy="1986965"/>
          </a:xfrm>
          <a:prstGeom prst="rect">
            <a:avLst/>
          </a:prstGeom>
        </p:spPr>
      </p:pic>
      <p:sp>
        <p:nvSpPr>
          <p:cNvPr id="13" name="TextBox 12">
            <a:extLst>
              <a:ext uri="{FF2B5EF4-FFF2-40B4-BE49-F238E27FC236}">
                <a16:creationId xmlns:a16="http://schemas.microsoft.com/office/drawing/2014/main" id="{4ACA958A-4CD1-AF4B-9EFF-25F425A353ED}"/>
              </a:ext>
            </a:extLst>
          </p:cNvPr>
          <p:cNvSpPr txBox="1"/>
          <p:nvPr/>
        </p:nvSpPr>
        <p:spPr>
          <a:xfrm>
            <a:off x="844062" y="4831274"/>
            <a:ext cx="7858565" cy="859659"/>
          </a:xfrm>
          <a:prstGeom prst="rect">
            <a:avLst/>
          </a:prstGeom>
          <a:noFill/>
        </p:spPr>
        <p:txBody>
          <a:bodyPr wrap="square" rtlCol="0">
            <a:spAutoFit/>
          </a:bodyPr>
          <a:lstStyle/>
          <a:p>
            <a:r>
              <a:rPr lang="en-US" sz="1662" dirty="0"/>
              <a:t>Density plot and violin plot show the significant shift of microbial abundance from young to old.</a:t>
            </a:r>
          </a:p>
          <a:p>
            <a:r>
              <a:rPr lang="en-US" sz="1662" dirty="0"/>
              <a:t> </a:t>
            </a:r>
          </a:p>
        </p:txBody>
      </p:sp>
      <p:sp>
        <p:nvSpPr>
          <p:cNvPr id="5" name="TextBox 4">
            <a:extLst>
              <a:ext uri="{FF2B5EF4-FFF2-40B4-BE49-F238E27FC236}">
                <a16:creationId xmlns:a16="http://schemas.microsoft.com/office/drawing/2014/main" id="{F9D5FAA7-DA5F-9041-AA87-C76A667B31D9}"/>
              </a:ext>
            </a:extLst>
          </p:cNvPr>
          <p:cNvSpPr txBox="1"/>
          <p:nvPr/>
        </p:nvSpPr>
        <p:spPr>
          <a:xfrm>
            <a:off x="1842868" y="3854548"/>
            <a:ext cx="1364476" cy="369332"/>
          </a:xfrm>
          <a:prstGeom prst="rect">
            <a:avLst/>
          </a:prstGeom>
          <a:noFill/>
        </p:spPr>
        <p:txBody>
          <a:bodyPr wrap="none" rtlCol="0">
            <a:spAutoFit/>
          </a:bodyPr>
          <a:lstStyle/>
          <a:p>
            <a:r>
              <a:rPr lang="en-US" dirty="0" err="1"/>
              <a:t>Catabacter</a:t>
            </a:r>
            <a:endParaRPr lang="en-US" dirty="0"/>
          </a:p>
        </p:txBody>
      </p:sp>
      <p:sp>
        <p:nvSpPr>
          <p:cNvPr id="14" name="TextBox 13">
            <a:extLst>
              <a:ext uri="{FF2B5EF4-FFF2-40B4-BE49-F238E27FC236}">
                <a16:creationId xmlns:a16="http://schemas.microsoft.com/office/drawing/2014/main" id="{5902EC07-E786-0A49-B451-61267B2EA5B1}"/>
              </a:ext>
            </a:extLst>
          </p:cNvPr>
          <p:cNvSpPr txBox="1"/>
          <p:nvPr/>
        </p:nvSpPr>
        <p:spPr>
          <a:xfrm>
            <a:off x="6087132" y="3854548"/>
            <a:ext cx="1885966" cy="369332"/>
          </a:xfrm>
          <a:prstGeom prst="rect">
            <a:avLst/>
          </a:prstGeom>
          <a:noFill/>
        </p:spPr>
        <p:txBody>
          <a:bodyPr wrap="none" rtlCol="0">
            <a:spAutoFit/>
          </a:bodyPr>
          <a:lstStyle/>
          <a:p>
            <a:r>
              <a:rPr lang="en-US" dirty="0"/>
              <a:t>Clostridium </a:t>
            </a:r>
            <a:r>
              <a:rPr lang="en-US" dirty="0" err="1"/>
              <a:t>XIVa</a:t>
            </a:r>
            <a:endParaRPr lang="en-US" dirty="0"/>
          </a:p>
        </p:txBody>
      </p:sp>
      <p:sp>
        <p:nvSpPr>
          <p:cNvPr id="6" name="TextBox 5">
            <a:extLst>
              <a:ext uri="{FF2B5EF4-FFF2-40B4-BE49-F238E27FC236}">
                <a16:creationId xmlns:a16="http://schemas.microsoft.com/office/drawing/2014/main" id="{23835089-14CB-3D42-A6FF-EC16A2F87851}"/>
              </a:ext>
            </a:extLst>
          </p:cNvPr>
          <p:cNvSpPr txBox="1"/>
          <p:nvPr/>
        </p:nvSpPr>
        <p:spPr>
          <a:xfrm>
            <a:off x="4111547" y="3421498"/>
            <a:ext cx="1018227" cy="369332"/>
          </a:xfrm>
          <a:prstGeom prst="rect">
            <a:avLst/>
          </a:prstGeom>
          <a:noFill/>
        </p:spPr>
        <p:txBody>
          <a:bodyPr wrap="none" rtlCol="0">
            <a:spAutoFit/>
          </a:bodyPr>
          <a:lstStyle/>
          <a:p>
            <a:r>
              <a:rPr lang="en-US" dirty="0">
                <a:solidFill>
                  <a:srgbClr val="FFC000"/>
                </a:solidFill>
              </a:rPr>
              <a:t>6 month</a:t>
            </a:r>
          </a:p>
        </p:txBody>
      </p:sp>
      <p:sp>
        <p:nvSpPr>
          <p:cNvPr id="7" name="TextBox 6">
            <a:extLst>
              <a:ext uri="{FF2B5EF4-FFF2-40B4-BE49-F238E27FC236}">
                <a16:creationId xmlns:a16="http://schemas.microsoft.com/office/drawing/2014/main" id="{A92F3D52-636D-224A-BEC1-701090B206E5}"/>
              </a:ext>
            </a:extLst>
          </p:cNvPr>
          <p:cNvSpPr txBox="1"/>
          <p:nvPr/>
        </p:nvSpPr>
        <p:spPr>
          <a:xfrm>
            <a:off x="3983306" y="3659560"/>
            <a:ext cx="1146468" cy="369332"/>
          </a:xfrm>
          <a:prstGeom prst="rect">
            <a:avLst/>
          </a:prstGeom>
          <a:noFill/>
        </p:spPr>
        <p:txBody>
          <a:bodyPr wrap="none" rtlCol="0">
            <a:spAutoFit/>
          </a:bodyPr>
          <a:lstStyle/>
          <a:p>
            <a:r>
              <a:rPr lang="en-US" dirty="0">
                <a:solidFill>
                  <a:srgbClr val="0432FF"/>
                </a:solidFill>
              </a:rPr>
              <a:t>18 month</a:t>
            </a:r>
          </a:p>
        </p:txBody>
      </p:sp>
    </p:spTree>
    <p:extLst>
      <p:ext uri="{BB962C8B-B14F-4D97-AF65-F5344CB8AC3E}">
        <p14:creationId xmlns:p14="http://schemas.microsoft.com/office/powerpoint/2010/main" val="1633279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21" y="517282"/>
            <a:ext cx="8672355" cy="481533"/>
          </a:xfrm>
        </p:spPr>
        <p:txBody>
          <a:bodyPr/>
          <a:lstStyle/>
          <a:p>
            <a:pPr fontAlgn="b"/>
            <a:r>
              <a:rPr lang="en-US" dirty="0">
                <a:solidFill>
                  <a:schemeClr val="accent1">
                    <a:lumMod val="75000"/>
                  </a:schemeClr>
                </a:solidFill>
              </a:rPr>
              <a:t>Significant OTUs: </a:t>
            </a:r>
            <a:r>
              <a:rPr lang="en-US" sz="2215" dirty="0">
                <a:solidFill>
                  <a:schemeClr val="accent1">
                    <a:lumMod val="75000"/>
                  </a:schemeClr>
                </a:solidFill>
              </a:rPr>
              <a:t>Aging effects in Female and Male</a:t>
            </a:r>
          </a:p>
        </p:txBody>
      </p:sp>
      <p:sp>
        <p:nvSpPr>
          <p:cNvPr id="3" name="Slide Number Placeholder 2"/>
          <p:cNvSpPr>
            <a:spLocks noGrp="1"/>
          </p:cNvSpPr>
          <p:nvPr>
            <p:ph type="sldNum" sz="quarter" idx="4"/>
          </p:nvPr>
        </p:nvSpPr>
        <p:spPr/>
        <p:txBody>
          <a:bodyPr/>
          <a:lstStyle/>
          <a:p>
            <a:fld id="{24791E93-A2B7-0848-BDB4-10A6DF01D9B6}" type="slidenum">
              <a:rPr lang="en-US" smtClean="0"/>
              <a:pPr/>
              <a:t>17</a:t>
            </a:fld>
            <a:endParaRPr lang="en-US" dirty="0"/>
          </a:p>
        </p:txBody>
      </p:sp>
      <p:graphicFrame>
        <p:nvGraphicFramePr>
          <p:cNvPr id="9" name="Table 8">
            <a:extLst>
              <a:ext uri="{FF2B5EF4-FFF2-40B4-BE49-F238E27FC236}">
                <a16:creationId xmlns:a16="http://schemas.microsoft.com/office/drawing/2014/main" id="{5834CB90-D187-D742-B9DD-12BAE090CDA2}"/>
              </a:ext>
            </a:extLst>
          </p:cNvPr>
          <p:cNvGraphicFramePr>
            <a:graphicFrameLocks noGrp="1"/>
          </p:cNvGraphicFramePr>
          <p:nvPr>
            <p:extLst/>
          </p:nvPr>
        </p:nvGraphicFramePr>
        <p:xfrm>
          <a:off x="542574" y="1089631"/>
          <a:ext cx="8423302" cy="4706974"/>
        </p:xfrm>
        <a:graphic>
          <a:graphicData uri="http://schemas.openxmlformats.org/drawingml/2006/table">
            <a:tbl>
              <a:tblPr firstRow="1" bandRow="1">
                <a:tableStyleId>{5C22544A-7EE6-4342-B048-85BDC9FD1C3A}</a:tableStyleId>
              </a:tblPr>
              <a:tblGrid>
                <a:gridCol w="662263">
                  <a:extLst>
                    <a:ext uri="{9D8B030D-6E8A-4147-A177-3AD203B41FA5}">
                      <a16:colId xmlns:a16="http://schemas.microsoft.com/office/drawing/2014/main" val="1865781406"/>
                    </a:ext>
                  </a:extLst>
                </a:gridCol>
                <a:gridCol w="2369044">
                  <a:extLst>
                    <a:ext uri="{9D8B030D-6E8A-4147-A177-3AD203B41FA5}">
                      <a16:colId xmlns:a16="http://schemas.microsoft.com/office/drawing/2014/main" val="597716967"/>
                    </a:ext>
                  </a:extLst>
                </a:gridCol>
                <a:gridCol w="2716649">
                  <a:extLst>
                    <a:ext uri="{9D8B030D-6E8A-4147-A177-3AD203B41FA5}">
                      <a16:colId xmlns:a16="http://schemas.microsoft.com/office/drawing/2014/main" val="905004968"/>
                    </a:ext>
                  </a:extLst>
                </a:gridCol>
                <a:gridCol w="2675346">
                  <a:extLst>
                    <a:ext uri="{9D8B030D-6E8A-4147-A177-3AD203B41FA5}">
                      <a16:colId xmlns:a16="http://schemas.microsoft.com/office/drawing/2014/main" val="262349448"/>
                    </a:ext>
                  </a:extLst>
                </a:gridCol>
              </a:tblGrid>
              <a:tr h="299553">
                <a:tc>
                  <a:txBody>
                    <a:bodyPr/>
                    <a:lstStyle/>
                    <a:p>
                      <a:pPr algn="ctr"/>
                      <a:r>
                        <a:rPr lang="en-US" sz="1300" dirty="0"/>
                        <a:t>OTUs </a:t>
                      </a:r>
                    </a:p>
                  </a:txBody>
                  <a:tcPr marL="79085" marR="79085" marT="39543" marB="39543" anchor="ctr"/>
                </a:tc>
                <a:tc>
                  <a:txBody>
                    <a:bodyPr/>
                    <a:lstStyle/>
                    <a:p>
                      <a:pPr algn="ctr"/>
                      <a:r>
                        <a:rPr lang="en-US" sz="1300" dirty="0"/>
                        <a:t>Female</a:t>
                      </a:r>
                    </a:p>
                  </a:txBody>
                  <a:tcPr marL="79085" marR="79085" marT="39543" marB="39543" anchor="ctr"/>
                </a:tc>
                <a:tc>
                  <a:txBody>
                    <a:bodyPr/>
                    <a:lstStyle/>
                    <a:p>
                      <a:pPr algn="ctr"/>
                      <a:r>
                        <a:rPr lang="en-US" sz="1300" dirty="0"/>
                        <a:t>Male</a:t>
                      </a:r>
                    </a:p>
                  </a:txBody>
                  <a:tcPr marL="79085" marR="79085" marT="39543" marB="39543" anchor="ctr"/>
                </a:tc>
                <a:tc>
                  <a:txBody>
                    <a:bodyPr/>
                    <a:lstStyle/>
                    <a:p>
                      <a:pPr algn="ctr"/>
                      <a:r>
                        <a:rPr lang="en-US" sz="1300" dirty="0"/>
                        <a:t>Both</a:t>
                      </a:r>
                    </a:p>
                  </a:txBody>
                  <a:tcPr marL="79085" marR="79085" marT="39543" marB="39543" anchor="ctr"/>
                </a:tc>
                <a:extLst>
                  <a:ext uri="{0D108BD9-81ED-4DB2-BD59-A6C34878D82A}">
                    <a16:rowId xmlns:a16="http://schemas.microsoft.com/office/drawing/2014/main" val="266463962"/>
                  </a:ext>
                </a:extLst>
              </a:tr>
              <a:tr h="191627">
                <a:tc rowSpan="12">
                  <a:txBody>
                    <a:bodyPr/>
                    <a:lstStyle/>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r>
                        <a:rPr lang="en-US" sz="700" dirty="0"/>
                        <a:t>Increase from 6m to 18 m</a:t>
                      </a:r>
                    </a:p>
                  </a:txBody>
                  <a:tcPr marL="79085" marR="79085" marT="39543" marB="39543">
                    <a:lnB w="12700" cap="flat" cmpd="sng" algn="ctr">
                      <a:solidFill>
                        <a:schemeClr val="tx1"/>
                      </a:solidFill>
                      <a:prstDash val="solid"/>
                      <a:round/>
                      <a:headEnd type="none" w="med" len="med"/>
                      <a:tailEnd type="none" w="med" len="med"/>
                    </a:lnB>
                  </a:tcPr>
                </a:tc>
                <a:tc>
                  <a:txBody>
                    <a:bodyPr/>
                    <a:lstStyle/>
                    <a:p>
                      <a:r>
                        <a:rPr lang="en-US" sz="700" b="1" dirty="0"/>
                        <a:t>↑ </a:t>
                      </a:r>
                      <a:r>
                        <a:rPr lang="en-US" sz="700" dirty="0"/>
                        <a:t>OTU_147_unclassified_Lachnospiraceae****</a:t>
                      </a:r>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OTU_84_Anaerovorax***</a:t>
                      </a:r>
                    </a:p>
                  </a:txBody>
                  <a:tcPr marL="79085" marR="79085" marT="39543" marB="39543"/>
                </a:tc>
                <a:tc>
                  <a:txBody>
                    <a:bodyPr/>
                    <a:lstStyle/>
                    <a:p>
                      <a:endParaRPr lang="en-US" sz="700" dirty="0"/>
                    </a:p>
                  </a:txBody>
                  <a:tcPr marL="79085" marR="79085" marT="39543" marB="39543"/>
                </a:tc>
                <a:extLst>
                  <a:ext uri="{0D108BD9-81ED-4DB2-BD59-A6C34878D82A}">
                    <a16:rowId xmlns:a16="http://schemas.microsoft.com/office/drawing/2014/main" val="233579702"/>
                  </a:ext>
                </a:extLst>
              </a:tr>
              <a:tr h="191627">
                <a:tc vMerge="1">
                  <a:txBody>
                    <a:bodyPr/>
                    <a:lstStyle/>
                    <a:p>
                      <a:endParaRPr lang="en-US" sz="800" dirty="0"/>
                    </a:p>
                  </a:txBody>
                  <a:tcPr marL="85675" marR="85675" marT="42838" marB="42838"/>
                </a:tc>
                <a:tc>
                  <a:txBody>
                    <a:bodyPr/>
                    <a:lstStyle/>
                    <a:p>
                      <a:r>
                        <a:rPr lang="en-US" sz="700" b="1" dirty="0"/>
                        <a:t>↑ </a:t>
                      </a:r>
                      <a:r>
                        <a:rPr lang="en-US" sz="700" dirty="0"/>
                        <a:t>OTU_53_unclassified_Lachnospiraceae**</a:t>
                      </a:r>
                    </a:p>
                  </a:txBody>
                  <a:tcPr marL="79085" marR="79085" marT="39543" marB="39543"/>
                </a:tc>
                <a:tc>
                  <a:txBody>
                    <a:bodyPr/>
                    <a:lstStyle/>
                    <a:p>
                      <a:r>
                        <a:rPr lang="en-US" sz="700" b="1" dirty="0"/>
                        <a:t>↑ </a:t>
                      </a:r>
                      <a:r>
                        <a:rPr lang="en-US" sz="700" dirty="0"/>
                        <a:t>OTU_9_unclassified_Porphyromonadaceae****</a:t>
                      </a:r>
                    </a:p>
                  </a:txBody>
                  <a:tcPr marL="79085" marR="79085" marT="39543" marB="39543"/>
                </a:tc>
                <a:tc>
                  <a:txBody>
                    <a:bodyPr/>
                    <a:lstStyle/>
                    <a:p>
                      <a:r>
                        <a:rPr lang="en-US" sz="700" b="1" dirty="0"/>
                        <a:t>↑ </a:t>
                      </a:r>
                      <a:r>
                        <a:rPr lang="en-US" sz="700" dirty="0"/>
                        <a:t>OTU_77_unclassified_Lachnospiraceae (F****, M*)</a:t>
                      </a:r>
                    </a:p>
                  </a:txBody>
                  <a:tcPr marL="79085" marR="79085" marT="39543" marB="39543"/>
                </a:tc>
                <a:extLst>
                  <a:ext uri="{0D108BD9-81ED-4DB2-BD59-A6C34878D82A}">
                    <a16:rowId xmlns:a16="http://schemas.microsoft.com/office/drawing/2014/main" val="2849753038"/>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OTU_166_unclassified_Lachnospiraceae****</a:t>
                      </a:r>
                    </a:p>
                  </a:txBody>
                  <a:tcPr marL="79085" marR="79085" marT="39543" marB="39543"/>
                </a:tc>
                <a:tc>
                  <a:txBody>
                    <a:bodyPr/>
                    <a:lstStyle/>
                    <a:p>
                      <a:r>
                        <a:rPr lang="en-US" sz="700" b="1" dirty="0"/>
                        <a:t>↑ </a:t>
                      </a:r>
                      <a:r>
                        <a:rPr lang="en-US" sz="700" dirty="0"/>
                        <a:t>OTU_51_Eisenbergiella**</a:t>
                      </a:r>
                    </a:p>
                  </a:txBody>
                  <a:tcPr marL="79085" marR="79085" marT="39543" marB="39543"/>
                </a:tc>
                <a:tc>
                  <a:txBody>
                    <a:bodyPr/>
                    <a:lstStyle/>
                    <a:p>
                      <a:r>
                        <a:rPr lang="en-US" sz="700" b="1" dirty="0"/>
                        <a:t>↑ </a:t>
                      </a:r>
                      <a:r>
                        <a:rPr lang="en-US" sz="700" dirty="0"/>
                        <a:t>OTU_187_unclassified_Lachnospiraceae (F****, M**)</a:t>
                      </a:r>
                    </a:p>
                  </a:txBody>
                  <a:tcPr marL="79085" marR="79085" marT="39543" marB="39543"/>
                </a:tc>
                <a:extLst>
                  <a:ext uri="{0D108BD9-81ED-4DB2-BD59-A6C34878D82A}">
                    <a16:rowId xmlns:a16="http://schemas.microsoft.com/office/drawing/2014/main" val="3655855026"/>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OTU_64_unclassified_Lachnospiraceae**</a:t>
                      </a:r>
                    </a:p>
                  </a:txBody>
                  <a:tcPr marL="79085" marR="79085" marT="39543" marB="39543"/>
                </a:tc>
                <a:tc>
                  <a:txBody>
                    <a:bodyPr/>
                    <a:lstStyle/>
                    <a:p>
                      <a:endParaRPr lang="en-US" sz="700" dirty="0"/>
                    </a:p>
                  </a:txBody>
                  <a:tcPr marL="79085" marR="79085" marT="39543" marB="39543"/>
                </a:tc>
                <a:tc>
                  <a:txBody>
                    <a:bodyPr/>
                    <a:lstStyle/>
                    <a:p>
                      <a:r>
                        <a:rPr lang="en-US" sz="700" b="1" dirty="0"/>
                        <a:t>↑ </a:t>
                      </a:r>
                      <a:r>
                        <a:rPr lang="en-US" sz="700" dirty="0"/>
                        <a:t>OTU_122_unclassified_Lachnospiraceae**</a:t>
                      </a:r>
                    </a:p>
                  </a:txBody>
                  <a:tcPr marL="79085" marR="79085" marT="39543" marB="39543"/>
                </a:tc>
                <a:extLst>
                  <a:ext uri="{0D108BD9-81ED-4DB2-BD59-A6C34878D82A}">
                    <a16:rowId xmlns:a16="http://schemas.microsoft.com/office/drawing/2014/main" val="499628008"/>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OTU_28_unclassified_Lachnospiraceae****</a:t>
                      </a:r>
                    </a:p>
                  </a:txBody>
                  <a:tcPr marL="79085" marR="79085" marT="39543" marB="39543"/>
                </a:tc>
                <a:tc>
                  <a:txBody>
                    <a:bodyPr/>
                    <a:lstStyle/>
                    <a:p>
                      <a:endParaRPr lang="en-US" sz="700" dirty="0"/>
                    </a:p>
                  </a:txBody>
                  <a:tcPr marL="79085" marR="79085" marT="39543" marB="39543"/>
                </a:tc>
                <a:tc>
                  <a:txBody>
                    <a:bodyPr/>
                    <a:lstStyle/>
                    <a:p>
                      <a:r>
                        <a:rPr lang="en-US" sz="700" b="1" dirty="0"/>
                        <a:t>↑ </a:t>
                      </a:r>
                      <a:r>
                        <a:rPr lang="en-US" sz="700" dirty="0"/>
                        <a:t>OTU_52_Eisenbergiella*</a:t>
                      </a:r>
                    </a:p>
                  </a:txBody>
                  <a:tcPr marL="79085" marR="79085" marT="39543" marB="39543"/>
                </a:tc>
                <a:extLst>
                  <a:ext uri="{0D108BD9-81ED-4DB2-BD59-A6C34878D82A}">
                    <a16:rowId xmlns:a16="http://schemas.microsoft.com/office/drawing/2014/main" val="11148552"/>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OTU_106_Clostridium_XlVa****</a:t>
                      </a:r>
                    </a:p>
                  </a:txBody>
                  <a:tcPr marL="79085" marR="79085" marT="39543" marB="39543"/>
                </a:tc>
                <a:tc>
                  <a:txBody>
                    <a:bodyPr/>
                    <a:lstStyle/>
                    <a:p>
                      <a:endParaRPr lang="en-US" sz="700" dirty="0"/>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OTU_44_Eisenbergiella**</a:t>
                      </a:r>
                    </a:p>
                  </a:txBody>
                  <a:tcPr marL="79085" marR="79085" marT="39543" marB="39543"/>
                </a:tc>
                <a:extLst>
                  <a:ext uri="{0D108BD9-81ED-4DB2-BD59-A6C34878D82A}">
                    <a16:rowId xmlns:a16="http://schemas.microsoft.com/office/drawing/2014/main" val="1002747227"/>
                  </a:ext>
                </a:extLst>
              </a:tr>
              <a:tr h="191627">
                <a:tc vMerge="1">
                  <a:txBody>
                    <a:bodyPr/>
                    <a:lstStyle/>
                    <a:p>
                      <a:endParaRPr lang="en-US" sz="800" dirty="0"/>
                    </a:p>
                  </a:txBody>
                  <a:tcPr marL="85675" marR="85675" marT="42838" marB="42838"/>
                </a:tc>
                <a:tc>
                  <a:txBody>
                    <a:bodyPr/>
                    <a:lstStyle/>
                    <a:p>
                      <a:r>
                        <a:rPr lang="en-US" sz="700" b="1" dirty="0"/>
                        <a:t>↑ </a:t>
                      </a:r>
                      <a:r>
                        <a:rPr lang="en-US" sz="700" dirty="0"/>
                        <a:t>OTU_191_Clostridium_XlVa*</a:t>
                      </a:r>
                    </a:p>
                  </a:txBody>
                  <a:tcPr marL="79085" marR="79085" marT="39543" marB="39543"/>
                </a:tc>
                <a:tc>
                  <a:txBody>
                    <a:bodyPr/>
                    <a:lstStyle/>
                    <a:p>
                      <a:endParaRPr lang="en-US" sz="700" dirty="0"/>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OTU_132_Coprococcus (F****, M**)</a:t>
                      </a:r>
                    </a:p>
                  </a:txBody>
                  <a:tcPr marL="79085" marR="79085" marT="39543" marB="39543"/>
                </a:tc>
                <a:extLst>
                  <a:ext uri="{0D108BD9-81ED-4DB2-BD59-A6C34878D82A}">
                    <a16:rowId xmlns:a16="http://schemas.microsoft.com/office/drawing/2014/main" val="963996955"/>
                  </a:ext>
                </a:extLst>
              </a:tr>
              <a:tr h="191627">
                <a:tc vMerge="1">
                  <a:txBody>
                    <a:bodyPr/>
                    <a:lstStyle/>
                    <a:p>
                      <a:endParaRPr lang="en-US" sz="800" dirty="0"/>
                    </a:p>
                  </a:txBody>
                  <a:tcPr marL="85675" marR="85675" marT="42838" marB="42838"/>
                </a:tc>
                <a:tc>
                  <a:txBody>
                    <a:bodyPr/>
                    <a:lstStyle/>
                    <a:p>
                      <a:r>
                        <a:rPr lang="en-US" sz="700" b="1" dirty="0"/>
                        <a:t>↑ </a:t>
                      </a:r>
                      <a:r>
                        <a:rPr lang="en-US" sz="700" dirty="0"/>
                        <a:t>OTU_112_Clostridium_XlVa***</a:t>
                      </a:r>
                    </a:p>
                  </a:txBody>
                  <a:tcPr marL="79085" marR="79085" marT="39543" marB="39543"/>
                </a:tc>
                <a:tc>
                  <a:txBody>
                    <a:bodyPr/>
                    <a:lstStyle/>
                    <a:p>
                      <a:endParaRPr lang="en-US" sz="700" dirty="0"/>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OTU_168_Fusicatenibacter (F**, M***)</a:t>
                      </a:r>
                    </a:p>
                  </a:txBody>
                  <a:tcPr marL="79085" marR="79085" marT="39543" marB="39543"/>
                </a:tc>
                <a:extLst>
                  <a:ext uri="{0D108BD9-81ED-4DB2-BD59-A6C34878D82A}">
                    <a16:rowId xmlns:a16="http://schemas.microsoft.com/office/drawing/2014/main" val="1030143587"/>
                  </a:ext>
                </a:extLst>
              </a:tr>
              <a:tr h="191627">
                <a:tc vMerge="1">
                  <a:txBody>
                    <a:bodyPr/>
                    <a:lstStyle/>
                    <a:p>
                      <a:endParaRPr lang="en-US" sz="800" dirty="0"/>
                    </a:p>
                  </a:txBody>
                  <a:tcPr marL="85675" marR="85675" marT="42838" marB="42838"/>
                </a:tc>
                <a:tc>
                  <a:txBody>
                    <a:bodyPr/>
                    <a:lstStyle/>
                    <a:p>
                      <a:r>
                        <a:rPr lang="en-US" sz="700" b="1" dirty="0"/>
                        <a:t>↑ </a:t>
                      </a:r>
                      <a:r>
                        <a:rPr lang="en-US" sz="700" dirty="0"/>
                        <a:t>OTU_74_Clostridium_XlVa*</a:t>
                      </a:r>
                    </a:p>
                  </a:txBody>
                  <a:tcPr marL="79085" marR="79085" marT="39543" marB="39543"/>
                </a:tc>
                <a:tc>
                  <a:txBody>
                    <a:bodyPr/>
                    <a:lstStyle/>
                    <a:p>
                      <a:endParaRPr lang="en-US" sz="700" dirty="0"/>
                    </a:p>
                  </a:txBody>
                  <a:tcPr marL="79085" marR="79085" marT="39543" marB="39543"/>
                </a:tc>
                <a:tc>
                  <a:txBody>
                    <a:bodyPr/>
                    <a:lstStyle/>
                    <a:p>
                      <a:endParaRPr lang="en-US" sz="700" dirty="0"/>
                    </a:p>
                  </a:txBody>
                  <a:tcPr marL="79085" marR="79085" marT="39543" marB="39543"/>
                </a:tc>
                <a:extLst>
                  <a:ext uri="{0D108BD9-81ED-4DB2-BD59-A6C34878D82A}">
                    <a16:rowId xmlns:a16="http://schemas.microsoft.com/office/drawing/2014/main" val="4187814669"/>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OTU_164_Clostridium_XlVb**</a:t>
                      </a:r>
                    </a:p>
                  </a:txBody>
                  <a:tcPr marL="79085" marR="79085" marT="39543" marB="39543"/>
                </a:tc>
                <a:tc>
                  <a:txBody>
                    <a:bodyPr/>
                    <a:lstStyle/>
                    <a:p>
                      <a:endParaRPr lang="en-US" sz="700" dirty="0"/>
                    </a:p>
                  </a:txBody>
                  <a:tcPr marL="79085" marR="79085" marT="39543" marB="39543"/>
                </a:tc>
                <a:tc>
                  <a:txBody>
                    <a:bodyPr/>
                    <a:lstStyle/>
                    <a:p>
                      <a:endParaRPr lang="en-US" sz="700" dirty="0"/>
                    </a:p>
                  </a:txBody>
                  <a:tcPr marL="79085" marR="79085" marT="39543" marB="39543"/>
                </a:tc>
                <a:extLst>
                  <a:ext uri="{0D108BD9-81ED-4DB2-BD59-A6C34878D82A}">
                    <a16:rowId xmlns:a16="http://schemas.microsoft.com/office/drawing/2014/main" val="2201039777"/>
                  </a:ext>
                </a:extLst>
              </a:tr>
              <a:tr h="191627">
                <a:tc vMerge="1">
                  <a:txBody>
                    <a:bodyPr/>
                    <a:lstStyle/>
                    <a:p>
                      <a:endParaRPr lang="en-US" sz="800" dirty="0"/>
                    </a:p>
                  </a:txBody>
                  <a:tcPr marL="85675" marR="85675" marT="42838" marB="42838"/>
                </a:tc>
                <a:tc>
                  <a:txBody>
                    <a:bodyPr/>
                    <a:lstStyle/>
                    <a:p>
                      <a:r>
                        <a:rPr lang="en-US" sz="700" b="1" dirty="0"/>
                        <a:t>↑ </a:t>
                      </a:r>
                      <a:r>
                        <a:rPr lang="en-US" sz="700" dirty="0"/>
                        <a:t>OTU_102_Lachnospiracea_incertae_sedis*</a:t>
                      </a:r>
                    </a:p>
                  </a:txBody>
                  <a:tcPr marL="79085" marR="79085" marT="39543" marB="39543"/>
                </a:tc>
                <a:tc>
                  <a:txBody>
                    <a:bodyPr/>
                    <a:lstStyle/>
                    <a:p>
                      <a:endParaRPr lang="en-US" sz="700"/>
                    </a:p>
                  </a:txBody>
                  <a:tcPr marL="79085" marR="79085" marT="39543" marB="39543"/>
                </a:tc>
                <a:tc>
                  <a:txBody>
                    <a:bodyPr/>
                    <a:lstStyle/>
                    <a:p>
                      <a:endParaRPr lang="en-US" sz="700"/>
                    </a:p>
                  </a:txBody>
                  <a:tcPr marL="79085" marR="79085" marT="39543" marB="39543"/>
                </a:tc>
                <a:extLst>
                  <a:ext uri="{0D108BD9-81ED-4DB2-BD59-A6C34878D82A}">
                    <a16:rowId xmlns:a16="http://schemas.microsoft.com/office/drawing/2014/main" val="3674283694"/>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1" dirty="0"/>
                        <a:t>↑ </a:t>
                      </a:r>
                      <a:r>
                        <a:rPr lang="en-US" sz="700" dirty="0"/>
                        <a:t>OTU_88_Acetatifactor**</a:t>
                      </a:r>
                    </a:p>
                  </a:txBody>
                  <a:tcPr marL="79085" marR="79085" marT="39543" marB="39543">
                    <a:lnB w="12700" cap="flat" cmpd="sng" algn="ctr">
                      <a:solidFill>
                        <a:schemeClr val="tx1"/>
                      </a:solidFill>
                      <a:prstDash val="solid"/>
                      <a:round/>
                      <a:headEnd type="none" w="med" len="med"/>
                      <a:tailEnd type="none" w="med" len="med"/>
                    </a:lnB>
                  </a:tcPr>
                </a:tc>
                <a:tc>
                  <a:txBody>
                    <a:bodyPr/>
                    <a:lstStyle/>
                    <a:p>
                      <a:endParaRPr lang="en-US" sz="700" dirty="0"/>
                    </a:p>
                  </a:txBody>
                  <a:tcPr marL="79085" marR="79085" marT="39543" marB="39543">
                    <a:lnB w="12700" cap="flat" cmpd="sng" algn="ctr">
                      <a:solidFill>
                        <a:schemeClr val="tx1"/>
                      </a:solidFill>
                      <a:prstDash val="solid"/>
                      <a:round/>
                      <a:headEnd type="none" w="med" len="med"/>
                      <a:tailEnd type="none" w="med" len="med"/>
                    </a:lnB>
                  </a:tcPr>
                </a:tc>
                <a:tc>
                  <a:txBody>
                    <a:bodyPr/>
                    <a:lstStyle/>
                    <a:p>
                      <a:endParaRPr lang="en-US" sz="700"/>
                    </a:p>
                  </a:txBody>
                  <a:tcPr marL="79085" marR="79085" marT="39543" marB="39543">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058345"/>
                  </a:ext>
                </a:extLst>
              </a:tr>
              <a:tr h="191627">
                <a:tc rowSpan="11">
                  <a:txBody>
                    <a:bodyPr/>
                    <a:lstStyle/>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r>
                        <a:rPr lang="en-US" sz="700" dirty="0"/>
                        <a:t>Decrease from 6m to 18m</a:t>
                      </a:r>
                    </a:p>
                  </a:txBody>
                  <a:tcPr marL="79085" marR="79085" marT="39543" marB="39543">
                    <a:lnT w="12700" cap="flat" cmpd="sng" algn="ctr">
                      <a:solidFill>
                        <a:schemeClr val="tx1"/>
                      </a:solidFill>
                      <a:prstDash val="solid"/>
                      <a:round/>
                      <a:headEnd type="none" w="med" len="med"/>
                      <a:tailEnd type="none" w="med" len="med"/>
                    </a:lnT>
                  </a:tcPr>
                </a:tc>
                <a:tc>
                  <a:txBody>
                    <a:bodyPr/>
                    <a:lstStyle/>
                    <a:p>
                      <a:r>
                        <a:rPr lang="en-US" sz="700" dirty="0"/>
                        <a:t>↓ OTU_110_Pseudoflavonifractor**</a:t>
                      </a:r>
                    </a:p>
                  </a:txBody>
                  <a:tcPr marL="79085" marR="79085" marT="39543" marB="39543">
                    <a:lnT w="12700" cap="flat" cmpd="sng" algn="ctr">
                      <a:solidFill>
                        <a:schemeClr val="tx1"/>
                      </a:solidFill>
                      <a:prstDash val="solid"/>
                      <a:round/>
                      <a:headEnd type="none" w="med" len="med"/>
                      <a:tailEnd type="none" w="med" len="med"/>
                    </a:lnT>
                  </a:tcPr>
                </a:tc>
                <a:tc>
                  <a:txBody>
                    <a:bodyPr/>
                    <a:lstStyle/>
                    <a:p>
                      <a:r>
                        <a:rPr lang="en-US" sz="700" dirty="0"/>
                        <a:t>↓ OTU_36_unclassified_Lachnospiraceae**</a:t>
                      </a:r>
                    </a:p>
                  </a:txBody>
                  <a:tcPr marL="79085" marR="79085" marT="39543" marB="39543">
                    <a:lnT w="12700" cap="flat" cmpd="sng" algn="ctr">
                      <a:solidFill>
                        <a:schemeClr val="tx1"/>
                      </a:solidFill>
                      <a:prstDash val="solid"/>
                      <a:round/>
                      <a:headEnd type="none" w="med" len="med"/>
                      <a:tailEnd type="none" w="med" len="med"/>
                    </a:lnT>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t>↓ OTU_103_unclassified_Lachnospiraceae*</a:t>
                      </a:r>
                    </a:p>
                  </a:txBody>
                  <a:tcPr marL="79085" marR="79085" marT="39543" marB="39543">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50341114"/>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t>↓ OTU_24_unclassified_Porphyromonadaceae***</a:t>
                      </a:r>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t>↓ OTU_113_unclassified_Lachnospiraceae****</a:t>
                      </a:r>
                    </a:p>
                  </a:txBody>
                  <a:tcPr marL="79085" marR="79085" marT="39543" marB="39543"/>
                </a:tc>
                <a:tc>
                  <a:txBody>
                    <a:bodyPr/>
                    <a:lstStyle/>
                    <a:p>
                      <a:r>
                        <a:rPr lang="en-US" sz="700" dirty="0"/>
                        <a:t>↓ OTU_43_unclassified_Porphyromonadaceae (F****, M***)</a:t>
                      </a:r>
                    </a:p>
                  </a:txBody>
                  <a:tcPr marL="79085" marR="79085" marT="39543" marB="39543"/>
                </a:tc>
                <a:extLst>
                  <a:ext uri="{0D108BD9-81ED-4DB2-BD59-A6C34878D82A}">
                    <a16:rowId xmlns:a16="http://schemas.microsoft.com/office/drawing/2014/main" val="1662748502"/>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t>↓ OTU_7_unclassified_Porphyromonadaceae****</a:t>
                      </a:r>
                    </a:p>
                  </a:txBody>
                  <a:tcPr marL="79085" marR="79085" marT="39543" marB="39543"/>
                </a:tc>
                <a:tc>
                  <a:txBody>
                    <a:bodyPr/>
                    <a:lstStyle/>
                    <a:p>
                      <a:r>
                        <a:rPr lang="en-US" sz="700" dirty="0"/>
                        <a:t>↓ OTU_124_Intestinimonas**</a:t>
                      </a:r>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t>↓ OTU_47_unclassified_Porphyromonadaceae (F*, M**)</a:t>
                      </a:r>
                    </a:p>
                  </a:txBody>
                  <a:tcPr marL="79085" marR="79085" marT="39543" marB="39543"/>
                </a:tc>
                <a:extLst>
                  <a:ext uri="{0D108BD9-81ED-4DB2-BD59-A6C34878D82A}">
                    <a16:rowId xmlns:a16="http://schemas.microsoft.com/office/drawing/2014/main" val="3830056085"/>
                  </a:ext>
                </a:extLst>
              </a:tr>
              <a:tr h="191627">
                <a:tc vMerge="1">
                  <a:txBody>
                    <a:bodyPr/>
                    <a:lstStyle/>
                    <a:p>
                      <a:endParaRPr lang="en-US" sz="800" dirty="0"/>
                    </a:p>
                  </a:txBody>
                  <a:tcPr marL="85675" marR="85675" marT="42838" marB="42838"/>
                </a:tc>
                <a:tc>
                  <a:txBody>
                    <a:bodyPr/>
                    <a:lstStyle/>
                    <a:p>
                      <a:endParaRPr lang="en-US" sz="700" dirty="0"/>
                    </a:p>
                  </a:txBody>
                  <a:tcPr marL="79085" marR="79085" marT="39543" marB="39543"/>
                </a:tc>
                <a:tc>
                  <a:txBody>
                    <a:bodyPr/>
                    <a:lstStyle/>
                    <a:p>
                      <a:r>
                        <a:rPr lang="en-US" sz="700" dirty="0"/>
                        <a:t>↓ OTU_46_unclassified_Ruminococcaceae**** </a:t>
                      </a:r>
                    </a:p>
                  </a:txBody>
                  <a:tcPr marL="79085" marR="79085" marT="39543" marB="39543"/>
                </a:tc>
                <a:tc>
                  <a:txBody>
                    <a:bodyPr/>
                    <a:lstStyle/>
                    <a:p>
                      <a:r>
                        <a:rPr lang="en-US" sz="700" dirty="0"/>
                        <a:t>↓ OTU_18_unclassified_Porphyromonadaceae (F**, M*)</a:t>
                      </a:r>
                    </a:p>
                  </a:txBody>
                  <a:tcPr marL="79085" marR="79085" marT="39543" marB="39543"/>
                </a:tc>
                <a:extLst>
                  <a:ext uri="{0D108BD9-81ED-4DB2-BD59-A6C34878D82A}">
                    <a16:rowId xmlns:a16="http://schemas.microsoft.com/office/drawing/2014/main" val="1852414356"/>
                  </a:ext>
                </a:extLst>
              </a:tr>
              <a:tr h="191627">
                <a:tc vMerge="1">
                  <a:txBody>
                    <a:bodyPr/>
                    <a:lstStyle/>
                    <a:p>
                      <a:endParaRPr lang="en-US" sz="800" dirty="0"/>
                    </a:p>
                  </a:txBody>
                  <a:tcPr marL="85675" marR="85675" marT="42838" marB="42838"/>
                </a:tc>
                <a:tc>
                  <a:txBody>
                    <a:bodyPr/>
                    <a:lstStyle/>
                    <a:p>
                      <a:endParaRPr lang="en-US" sz="700" dirty="0"/>
                    </a:p>
                  </a:txBody>
                  <a:tcPr marL="79085" marR="79085" marT="39543" marB="39543"/>
                </a:tc>
                <a:tc>
                  <a:txBody>
                    <a:bodyPr/>
                    <a:lstStyle/>
                    <a:p>
                      <a:r>
                        <a:rPr lang="en-US" sz="700" dirty="0"/>
                        <a:t>↓ OTU_2_Anaeroplasma****</a:t>
                      </a:r>
                    </a:p>
                  </a:txBody>
                  <a:tcPr marL="79085" marR="79085" marT="39543" marB="39543"/>
                </a:tc>
                <a:tc>
                  <a:txBody>
                    <a:bodyPr/>
                    <a:lstStyle/>
                    <a:p>
                      <a:r>
                        <a:rPr lang="en-US" sz="700" dirty="0"/>
                        <a:t>↓</a:t>
                      </a:r>
                      <a:r>
                        <a:rPr lang="en-US" sz="700" b="1" dirty="0"/>
                        <a:t> </a:t>
                      </a:r>
                      <a:r>
                        <a:rPr lang="en-US" sz="700" dirty="0"/>
                        <a:t>OTU_78_unclassified_Clostridiales****</a:t>
                      </a:r>
                    </a:p>
                  </a:txBody>
                  <a:tcPr marL="79085" marR="79085" marT="39543" marB="39543"/>
                </a:tc>
                <a:extLst>
                  <a:ext uri="{0D108BD9-81ED-4DB2-BD59-A6C34878D82A}">
                    <a16:rowId xmlns:a16="http://schemas.microsoft.com/office/drawing/2014/main" val="2282620546"/>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dirty="0"/>
                    </a:p>
                  </a:txBody>
                  <a:tcPr marL="79085" marR="79085" marT="39543" marB="39543"/>
                </a:tc>
                <a:tc>
                  <a:txBody>
                    <a:bodyPr/>
                    <a:lstStyle/>
                    <a:p>
                      <a:r>
                        <a:rPr lang="en-US" sz="700" dirty="0"/>
                        <a:t>↓ OTU_169_Pseudoflavonifractor****</a:t>
                      </a:r>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t>↓ OTU_26_unclassified_Clostridiales****</a:t>
                      </a:r>
                    </a:p>
                  </a:txBody>
                  <a:tcPr marL="79085" marR="79085" marT="39543" marB="39543"/>
                </a:tc>
                <a:extLst>
                  <a:ext uri="{0D108BD9-81ED-4DB2-BD59-A6C34878D82A}">
                    <a16:rowId xmlns:a16="http://schemas.microsoft.com/office/drawing/2014/main" val="1833273982"/>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dirty="0"/>
                    </a:p>
                  </a:txBody>
                  <a:tcPr marL="79085" marR="79085" marT="39543" marB="39543"/>
                </a:tc>
                <a:tc>
                  <a:txBody>
                    <a:bodyPr/>
                    <a:lstStyle/>
                    <a:p>
                      <a:endParaRPr lang="en-US" sz="700"/>
                    </a:p>
                  </a:txBody>
                  <a:tcPr marL="79085" marR="79085" marT="39543" marB="39543"/>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t>↓ OTU_98_unclassified_Ruminococcaceae (F*, M*)</a:t>
                      </a:r>
                    </a:p>
                  </a:txBody>
                  <a:tcPr marL="79085" marR="79085" marT="39543" marB="39543"/>
                </a:tc>
                <a:extLst>
                  <a:ext uri="{0D108BD9-81ED-4DB2-BD59-A6C34878D82A}">
                    <a16:rowId xmlns:a16="http://schemas.microsoft.com/office/drawing/2014/main" val="2815834236"/>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dirty="0"/>
                    </a:p>
                  </a:txBody>
                  <a:tcPr marL="79085" marR="79085" marT="39543" marB="39543"/>
                </a:tc>
                <a:tc>
                  <a:txBody>
                    <a:bodyPr/>
                    <a:lstStyle/>
                    <a:p>
                      <a:endParaRPr lang="en-US" sz="700"/>
                    </a:p>
                  </a:txBody>
                  <a:tcPr marL="79085" marR="79085" marT="39543" marB="39543"/>
                </a:tc>
                <a:tc>
                  <a:txBody>
                    <a:bodyPr/>
                    <a:lstStyle/>
                    <a:p>
                      <a:r>
                        <a:rPr lang="en-US" sz="700" dirty="0"/>
                        <a:t>↓ OTU_10_Eisenbergiella (F****, M**)</a:t>
                      </a:r>
                    </a:p>
                  </a:txBody>
                  <a:tcPr marL="79085" marR="79085" marT="39543" marB="39543"/>
                </a:tc>
                <a:extLst>
                  <a:ext uri="{0D108BD9-81ED-4DB2-BD59-A6C34878D82A}">
                    <a16:rowId xmlns:a16="http://schemas.microsoft.com/office/drawing/2014/main" val="2697728364"/>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dirty="0"/>
                    </a:p>
                  </a:txBody>
                  <a:tcPr marL="79085" marR="79085" marT="39543" marB="39543"/>
                </a:tc>
                <a:tc>
                  <a:txBody>
                    <a:bodyPr/>
                    <a:lstStyle/>
                    <a:p>
                      <a:endParaRPr lang="en-US" sz="700" dirty="0"/>
                    </a:p>
                  </a:txBody>
                  <a:tcPr marL="79085" marR="79085" marT="39543" marB="39543"/>
                </a:tc>
                <a:tc>
                  <a:txBody>
                    <a:bodyPr/>
                    <a:lstStyle/>
                    <a:p>
                      <a:r>
                        <a:rPr lang="en-US" sz="700" dirty="0"/>
                        <a:t>↓ OTU_71_Oscillibacter (F*, M**)</a:t>
                      </a:r>
                    </a:p>
                  </a:txBody>
                  <a:tcPr marL="79085" marR="79085" marT="39543" marB="39543"/>
                </a:tc>
                <a:extLst>
                  <a:ext uri="{0D108BD9-81ED-4DB2-BD59-A6C34878D82A}">
                    <a16:rowId xmlns:a16="http://schemas.microsoft.com/office/drawing/2014/main" val="4162578700"/>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dirty="0"/>
                    </a:p>
                  </a:txBody>
                  <a:tcPr marL="79085" marR="79085" marT="39543" marB="39543"/>
                </a:tc>
                <a:tc>
                  <a:txBody>
                    <a:bodyPr/>
                    <a:lstStyle/>
                    <a:p>
                      <a:endParaRPr lang="en-US" sz="700"/>
                    </a:p>
                  </a:txBody>
                  <a:tcPr marL="79085" marR="79085" marT="39543" marB="39543"/>
                </a:tc>
                <a:tc>
                  <a:txBody>
                    <a:bodyPr/>
                    <a:lstStyle/>
                    <a:p>
                      <a:r>
                        <a:rPr lang="en-US" sz="700" dirty="0"/>
                        <a:t>↓ OTU_38_Barnesiella (F**, M*)</a:t>
                      </a:r>
                    </a:p>
                  </a:txBody>
                  <a:tcPr marL="79085" marR="79085" marT="39543" marB="39543"/>
                </a:tc>
                <a:extLst>
                  <a:ext uri="{0D108BD9-81ED-4DB2-BD59-A6C34878D82A}">
                    <a16:rowId xmlns:a16="http://schemas.microsoft.com/office/drawing/2014/main" val="3899346610"/>
                  </a:ext>
                </a:extLst>
              </a:tr>
              <a:tr h="191627">
                <a:tc vMerge="1">
                  <a:txBody>
                    <a:bodyPr/>
                    <a:lstStyle/>
                    <a:p>
                      <a:endParaRPr lang="en-US" sz="800" dirty="0"/>
                    </a:p>
                  </a:txBody>
                  <a:tcPr marL="85675" marR="85675" marT="42838" marB="4283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700" dirty="0"/>
                    </a:p>
                  </a:txBody>
                  <a:tcPr marL="79085" marR="79085" marT="39543" marB="39543"/>
                </a:tc>
                <a:tc>
                  <a:txBody>
                    <a:bodyPr/>
                    <a:lstStyle/>
                    <a:p>
                      <a:endParaRPr lang="en-US" sz="700" dirty="0"/>
                    </a:p>
                  </a:txBody>
                  <a:tcPr marL="79085" marR="79085" marT="39543" marB="39543"/>
                </a:tc>
                <a:tc>
                  <a:txBody>
                    <a:bodyPr/>
                    <a:lstStyle/>
                    <a:p>
                      <a:r>
                        <a:rPr lang="en-US" sz="700" dirty="0"/>
                        <a:t>↓ OTU_8_Barnesiella (F**, M*)</a:t>
                      </a:r>
                    </a:p>
                  </a:txBody>
                  <a:tcPr marL="79085" marR="79085" marT="39543" marB="39543"/>
                </a:tc>
                <a:extLst>
                  <a:ext uri="{0D108BD9-81ED-4DB2-BD59-A6C34878D82A}">
                    <a16:rowId xmlns:a16="http://schemas.microsoft.com/office/drawing/2014/main" val="4262856606"/>
                  </a:ext>
                </a:extLst>
              </a:tr>
            </a:tbl>
          </a:graphicData>
        </a:graphic>
      </p:graphicFrame>
    </p:spTree>
    <p:extLst>
      <p:ext uri="{BB962C8B-B14F-4D97-AF65-F5344CB8AC3E}">
        <p14:creationId xmlns:p14="http://schemas.microsoft.com/office/powerpoint/2010/main" val="428080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sldNum" sz="quarter" idx="4"/>
          </p:nvPr>
        </p:nvSpPr>
        <p:spPr>
          <a:prstGeom prst="rect">
            <a:avLst/>
          </a:prstGeom>
          <a:extLst>
            <a:ext uri="{C572A759-6A51-4108-AA02-DFA0A04FC94B}">
              <ma14:wrappingTextBoxFlag xmlns:ma14="http://schemas.microsoft.com/office/mac/drawingml/2011/main" xmlns="" val="1"/>
            </a:ext>
          </a:extLst>
        </p:spPr>
        <p:txBody>
          <a:bodyPr/>
          <a:lstStyle/>
          <a:p>
            <a:pPr lvl="0">
              <a:defRPr sz="1800"/>
            </a:pPr>
            <a:fld id="{86CB4B4D-7CA3-9044-876B-883B54F8677D}" type="slidenum">
              <a:rPr sz="1000"/>
              <a:t>18</a:t>
            </a:fld>
            <a:endParaRPr sz="1000"/>
          </a:p>
        </p:txBody>
      </p:sp>
      <p:pic>
        <p:nvPicPr>
          <p:cNvPr id="103" name="pasted-image.png"/>
          <p:cNvPicPr/>
          <p:nvPr/>
        </p:nvPicPr>
        <p:blipFill>
          <a:blip r:embed="rId2">
            <a:extLst/>
          </a:blip>
          <a:stretch>
            <a:fillRect/>
          </a:stretch>
        </p:blipFill>
        <p:spPr>
          <a:xfrm>
            <a:off x="5694556" y="2206619"/>
            <a:ext cx="1885950" cy="3416301"/>
          </a:xfrm>
          <a:prstGeom prst="rect">
            <a:avLst/>
          </a:prstGeom>
          <a:ln w="12700">
            <a:miter lim="400000"/>
          </a:ln>
        </p:spPr>
      </p:pic>
      <p:pic>
        <p:nvPicPr>
          <p:cNvPr id="105" name="pasted-image.png"/>
          <p:cNvPicPr/>
          <p:nvPr/>
        </p:nvPicPr>
        <p:blipFill>
          <a:blip r:embed="rId3">
            <a:extLst/>
          </a:blip>
          <a:stretch>
            <a:fillRect/>
          </a:stretch>
        </p:blipFill>
        <p:spPr>
          <a:xfrm>
            <a:off x="2924254" y="2215497"/>
            <a:ext cx="2257425" cy="3352801"/>
          </a:xfrm>
          <a:prstGeom prst="rect">
            <a:avLst/>
          </a:prstGeom>
          <a:ln w="12700">
            <a:miter lim="400000"/>
          </a:ln>
        </p:spPr>
      </p:pic>
      <p:pic>
        <p:nvPicPr>
          <p:cNvPr id="107" name="pasted-image.png"/>
          <p:cNvPicPr/>
          <p:nvPr/>
        </p:nvPicPr>
        <p:blipFill>
          <a:blip r:embed="rId4">
            <a:extLst/>
          </a:blip>
          <a:stretch>
            <a:fillRect/>
          </a:stretch>
        </p:blipFill>
        <p:spPr>
          <a:xfrm>
            <a:off x="519903" y="2253597"/>
            <a:ext cx="2266950" cy="3276601"/>
          </a:xfrm>
          <a:prstGeom prst="rect">
            <a:avLst/>
          </a:prstGeom>
          <a:ln w="12700">
            <a:miter lim="400000"/>
          </a:ln>
        </p:spPr>
      </p:pic>
      <p:sp>
        <p:nvSpPr>
          <p:cNvPr id="2" name="TextBox 1"/>
          <p:cNvSpPr txBox="1"/>
          <p:nvPr/>
        </p:nvSpPr>
        <p:spPr>
          <a:xfrm>
            <a:off x="1433797" y="481960"/>
            <a:ext cx="5646737" cy="954107"/>
          </a:xfrm>
          <a:prstGeom prst="rect">
            <a:avLst/>
          </a:prstGeom>
          <a:solidFill>
            <a:schemeClr val="accent3">
              <a:lumMod val="20000"/>
              <a:lumOff val="80000"/>
            </a:schemeClr>
          </a:solidFill>
        </p:spPr>
        <p:txBody>
          <a:bodyPr wrap="square" rtlCol="0">
            <a:spAutoFit/>
          </a:bodyPr>
          <a:lstStyle/>
          <a:p>
            <a:r>
              <a:rPr lang="en-US" sz="2800" b="1" dirty="0"/>
              <a:t>Human Microbiome Age Differences in Gut Prevalence</a:t>
            </a:r>
          </a:p>
        </p:txBody>
      </p:sp>
      <p:cxnSp>
        <p:nvCxnSpPr>
          <p:cNvPr id="5" name="Straight Connector 4"/>
          <p:cNvCxnSpPr/>
          <p:nvPr/>
        </p:nvCxnSpPr>
        <p:spPr>
          <a:xfrm>
            <a:off x="1653378" y="5232386"/>
            <a:ext cx="352449"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052966" y="5232386"/>
            <a:ext cx="352449"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889232" y="5305787"/>
            <a:ext cx="352449"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29714" y="5232386"/>
            <a:ext cx="411879"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486052" y="5232386"/>
            <a:ext cx="411879"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303725" y="5305787"/>
            <a:ext cx="411879"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334765" y="1767927"/>
            <a:ext cx="352449" cy="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903602" y="1781124"/>
            <a:ext cx="411879"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433261" y="1596458"/>
            <a:ext cx="1167948" cy="369332"/>
          </a:xfrm>
          <a:prstGeom prst="rect">
            <a:avLst/>
          </a:prstGeom>
          <a:noFill/>
        </p:spPr>
        <p:txBody>
          <a:bodyPr wrap="none" rtlCol="0">
            <a:spAutoFit/>
          </a:bodyPr>
          <a:lstStyle/>
          <a:p>
            <a:r>
              <a:rPr lang="en-US" dirty="0"/>
              <a:t>20-35 YO</a:t>
            </a:r>
          </a:p>
        </p:txBody>
      </p:sp>
      <p:sp>
        <p:nvSpPr>
          <p:cNvPr id="26" name="TextBox 25"/>
          <p:cNvSpPr txBox="1"/>
          <p:nvPr/>
        </p:nvSpPr>
        <p:spPr>
          <a:xfrm>
            <a:off x="4804994" y="1583261"/>
            <a:ext cx="1167948" cy="369332"/>
          </a:xfrm>
          <a:prstGeom prst="rect">
            <a:avLst/>
          </a:prstGeom>
          <a:noFill/>
        </p:spPr>
        <p:txBody>
          <a:bodyPr wrap="none" rtlCol="0">
            <a:spAutoFit/>
          </a:bodyPr>
          <a:lstStyle/>
          <a:p>
            <a:r>
              <a:rPr lang="en-US" dirty="0"/>
              <a:t>70-90 YO</a:t>
            </a:r>
          </a:p>
        </p:txBody>
      </p:sp>
      <p:sp>
        <p:nvSpPr>
          <p:cNvPr id="4" name="TextBox 3"/>
          <p:cNvSpPr txBox="1"/>
          <p:nvPr/>
        </p:nvSpPr>
        <p:spPr>
          <a:xfrm>
            <a:off x="2018760" y="5444946"/>
            <a:ext cx="1467292" cy="1200329"/>
          </a:xfrm>
          <a:prstGeom prst="rect">
            <a:avLst/>
          </a:prstGeom>
          <a:solidFill>
            <a:srgbClr val="FFFF00"/>
          </a:solidFill>
        </p:spPr>
        <p:txBody>
          <a:bodyPr wrap="square" rtlCol="0">
            <a:spAutoFit/>
          </a:bodyPr>
          <a:lstStyle/>
          <a:p>
            <a:r>
              <a:rPr lang="en-US" sz="2400" dirty="0"/>
              <a:t>Bacteria mainly in elderly</a:t>
            </a:r>
          </a:p>
        </p:txBody>
      </p:sp>
      <p:sp>
        <p:nvSpPr>
          <p:cNvPr id="25" name="TextBox 24"/>
          <p:cNvSpPr txBox="1"/>
          <p:nvPr/>
        </p:nvSpPr>
        <p:spPr>
          <a:xfrm>
            <a:off x="7487796" y="3308393"/>
            <a:ext cx="1467292" cy="1200329"/>
          </a:xfrm>
          <a:prstGeom prst="rect">
            <a:avLst/>
          </a:prstGeom>
          <a:solidFill>
            <a:srgbClr val="FF0000"/>
          </a:solidFill>
        </p:spPr>
        <p:txBody>
          <a:bodyPr wrap="square" rtlCol="0">
            <a:spAutoFit/>
          </a:bodyPr>
          <a:lstStyle/>
          <a:p>
            <a:r>
              <a:rPr lang="en-US" sz="2400" dirty="0">
                <a:solidFill>
                  <a:schemeClr val="bg1"/>
                </a:solidFill>
              </a:rPr>
              <a:t>Bacteria mainly in young</a:t>
            </a:r>
          </a:p>
        </p:txBody>
      </p:sp>
    </p:spTree>
    <p:extLst>
      <p:ext uri="{BB962C8B-B14F-4D97-AF65-F5344CB8AC3E}">
        <p14:creationId xmlns:p14="http://schemas.microsoft.com/office/powerpoint/2010/main" val="2172801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98" y="417151"/>
            <a:ext cx="8640247" cy="481533"/>
          </a:xfrm>
        </p:spPr>
        <p:txBody>
          <a:bodyPr/>
          <a:lstStyle/>
          <a:p>
            <a:pPr algn="ctr" fontAlgn="b"/>
            <a:r>
              <a:rPr lang="en-US" dirty="0">
                <a:solidFill>
                  <a:schemeClr val="accent1">
                    <a:lumMod val="75000"/>
                  </a:schemeClr>
                </a:solidFill>
              </a:rPr>
              <a:t>Genus Level Spearman Correlation: Young vs. Old</a:t>
            </a:r>
          </a:p>
        </p:txBody>
      </p:sp>
      <p:sp>
        <p:nvSpPr>
          <p:cNvPr id="3" name="Slide Number Placeholder 2"/>
          <p:cNvSpPr>
            <a:spLocks noGrp="1"/>
          </p:cNvSpPr>
          <p:nvPr>
            <p:ph type="sldNum" sz="quarter" idx="4"/>
          </p:nvPr>
        </p:nvSpPr>
        <p:spPr/>
        <p:txBody>
          <a:bodyPr/>
          <a:lstStyle/>
          <a:p>
            <a:fld id="{24791E93-A2B7-0848-BDB4-10A6DF01D9B6}" type="slidenum">
              <a:rPr lang="en-US" smtClean="0"/>
              <a:pPr/>
              <a:t>19</a:t>
            </a:fld>
            <a:endParaRPr lang="en-US" dirty="0"/>
          </a:p>
        </p:txBody>
      </p:sp>
      <p:grpSp>
        <p:nvGrpSpPr>
          <p:cNvPr id="22" name="Group 21">
            <a:extLst>
              <a:ext uri="{FF2B5EF4-FFF2-40B4-BE49-F238E27FC236}">
                <a16:creationId xmlns:a16="http://schemas.microsoft.com/office/drawing/2014/main" id="{2813CE57-20A5-E94F-8109-632B07DADD1D}"/>
              </a:ext>
            </a:extLst>
          </p:cNvPr>
          <p:cNvGrpSpPr/>
          <p:nvPr/>
        </p:nvGrpSpPr>
        <p:grpSpPr>
          <a:xfrm>
            <a:off x="475691" y="1622083"/>
            <a:ext cx="4416095" cy="4416095"/>
            <a:chOff x="515331" y="999240"/>
            <a:chExt cx="4784103" cy="4784103"/>
          </a:xfrm>
        </p:grpSpPr>
        <p:pic>
          <p:nvPicPr>
            <p:cNvPr id="7" name="Picture 6">
              <a:extLst>
                <a:ext uri="{FF2B5EF4-FFF2-40B4-BE49-F238E27FC236}">
                  <a16:creationId xmlns:a16="http://schemas.microsoft.com/office/drawing/2014/main" id="{600DD7A1-A41E-614E-BED3-BD80CDF66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31" y="999240"/>
              <a:ext cx="4784103" cy="4784103"/>
            </a:xfrm>
            <a:prstGeom prst="rect">
              <a:avLst/>
            </a:prstGeom>
          </p:spPr>
        </p:pic>
        <p:sp>
          <p:nvSpPr>
            <p:cNvPr id="8" name="Rectangle 7">
              <a:extLst>
                <a:ext uri="{FF2B5EF4-FFF2-40B4-BE49-F238E27FC236}">
                  <a16:creationId xmlns:a16="http://schemas.microsoft.com/office/drawing/2014/main" id="{3199E606-3858-DA44-8F09-CDC398058614}"/>
                </a:ext>
              </a:extLst>
            </p:cNvPr>
            <p:cNvSpPr/>
            <p:nvPr/>
          </p:nvSpPr>
          <p:spPr>
            <a:xfrm>
              <a:off x="1206500" y="3016250"/>
              <a:ext cx="1806575" cy="2162176"/>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9" name="Rectangle 8">
              <a:extLst>
                <a:ext uri="{FF2B5EF4-FFF2-40B4-BE49-F238E27FC236}">
                  <a16:creationId xmlns:a16="http://schemas.microsoft.com/office/drawing/2014/main" id="{D08CF071-8CEB-9647-A9BF-82599093C95A}"/>
                </a:ext>
              </a:extLst>
            </p:cNvPr>
            <p:cNvSpPr/>
            <p:nvPr/>
          </p:nvSpPr>
          <p:spPr>
            <a:xfrm>
              <a:off x="2457450" y="2219325"/>
              <a:ext cx="47625" cy="300990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0" name="Rectangle 9">
              <a:extLst>
                <a:ext uri="{FF2B5EF4-FFF2-40B4-BE49-F238E27FC236}">
                  <a16:creationId xmlns:a16="http://schemas.microsoft.com/office/drawing/2014/main" id="{EC14D1F8-547E-034C-B329-E2ED29DBD9EC}"/>
                </a:ext>
              </a:extLst>
            </p:cNvPr>
            <p:cNvSpPr/>
            <p:nvPr/>
          </p:nvSpPr>
          <p:spPr>
            <a:xfrm>
              <a:off x="2559050" y="2219325"/>
              <a:ext cx="47625" cy="300990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1" name="Rectangle 10">
              <a:extLst>
                <a:ext uri="{FF2B5EF4-FFF2-40B4-BE49-F238E27FC236}">
                  <a16:creationId xmlns:a16="http://schemas.microsoft.com/office/drawing/2014/main" id="{6871E1B2-B6E8-6340-9EE7-80E21D02218B}"/>
                </a:ext>
              </a:extLst>
            </p:cNvPr>
            <p:cNvSpPr/>
            <p:nvPr/>
          </p:nvSpPr>
          <p:spPr>
            <a:xfrm>
              <a:off x="1971675" y="1743075"/>
              <a:ext cx="111297" cy="348615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2" name="Rectangle 11">
              <a:extLst>
                <a:ext uri="{FF2B5EF4-FFF2-40B4-BE49-F238E27FC236}">
                  <a16:creationId xmlns:a16="http://schemas.microsoft.com/office/drawing/2014/main" id="{A348B1F1-D4A0-9344-8781-9B96878EA312}"/>
                </a:ext>
              </a:extLst>
            </p:cNvPr>
            <p:cNvSpPr/>
            <p:nvPr/>
          </p:nvSpPr>
          <p:spPr>
            <a:xfrm>
              <a:off x="1262005" y="1095375"/>
              <a:ext cx="49270" cy="413385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5" name="Rectangle 14">
              <a:extLst>
                <a:ext uri="{FF2B5EF4-FFF2-40B4-BE49-F238E27FC236}">
                  <a16:creationId xmlns:a16="http://schemas.microsoft.com/office/drawing/2014/main" id="{59BB182B-0039-F546-906D-40064E54F090}"/>
                </a:ext>
              </a:extLst>
            </p:cNvPr>
            <p:cNvSpPr/>
            <p:nvPr/>
          </p:nvSpPr>
          <p:spPr>
            <a:xfrm rot="16200000">
              <a:off x="2019444" y="3101065"/>
              <a:ext cx="49076" cy="1932138"/>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6" name="Rectangle 15">
              <a:extLst>
                <a:ext uri="{FF2B5EF4-FFF2-40B4-BE49-F238E27FC236}">
                  <a16:creationId xmlns:a16="http://schemas.microsoft.com/office/drawing/2014/main" id="{E318C262-A4B3-8E47-A7C2-7C99ECE35E49}"/>
                </a:ext>
              </a:extLst>
            </p:cNvPr>
            <p:cNvSpPr/>
            <p:nvPr/>
          </p:nvSpPr>
          <p:spPr>
            <a:xfrm rot="16200000">
              <a:off x="1983623" y="3317763"/>
              <a:ext cx="49716" cy="2003145"/>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7" name="Rectangle 16">
              <a:extLst>
                <a:ext uri="{FF2B5EF4-FFF2-40B4-BE49-F238E27FC236}">
                  <a16:creationId xmlns:a16="http://schemas.microsoft.com/office/drawing/2014/main" id="{D34C4C95-EC3C-D942-AD8E-F9DA2505A4AC}"/>
                </a:ext>
              </a:extLst>
            </p:cNvPr>
            <p:cNvSpPr/>
            <p:nvPr/>
          </p:nvSpPr>
          <p:spPr>
            <a:xfrm rot="16200000">
              <a:off x="1887511" y="3641585"/>
              <a:ext cx="156550" cy="2088538"/>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8" name="Rectangle 17">
              <a:extLst>
                <a:ext uri="{FF2B5EF4-FFF2-40B4-BE49-F238E27FC236}">
                  <a16:creationId xmlns:a16="http://schemas.microsoft.com/office/drawing/2014/main" id="{EA34B088-933B-7C46-BEA5-6D9FDA40E9F0}"/>
                </a:ext>
              </a:extLst>
            </p:cNvPr>
            <p:cNvSpPr/>
            <p:nvPr/>
          </p:nvSpPr>
          <p:spPr>
            <a:xfrm>
              <a:off x="1412332" y="1095375"/>
              <a:ext cx="49270" cy="413385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grpSp>
      <p:grpSp>
        <p:nvGrpSpPr>
          <p:cNvPr id="24" name="Group 23">
            <a:extLst>
              <a:ext uri="{FF2B5EF4-FFF2-40B4-BE49-F238E27FC236}">
                <a16:creationId xmlns:a16="http://schemas.microsoft.com/office/drawing/2014/main" id="{F41BC178-C6D9-E846-B89E-B5B0EA61FB1F}"/>
              </a:ext>
            </a:extLst>
          </p:cNvPr>
          <p:cNvGrpSpPr/>
          <p:nvPr/>
        </p:nvGrpSpPr>
        <p:grpSpPr>
          <a:xfrm>
            <a:off x="4724553" y="1618730"/>
            <a:ext cx="4419448" cy="4419448"/>
            <a:chOff x="5118265" y="995608"/>
            <a:chExt cx="4787735" cy="4787735"/>
          </a:xfrm>
        </p:grpSpPr>
        <p:pic>
          <p:nvPicPr>
            <p:cNvPr id="6" name="Picture 5">
              <a:extLst>
                <a:ext uri="{FF2B5EF4-FFF2-40B4-BE49-F238E27FC236}">
                  <a16:creationId xmlns:a16="http://schemas.microsoft.com/office/drawing/2014/main" id="{1B98AF43-94B4-4141-95C4-0BA1667EC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265" y="995608"/>
              <a:ext cx="4787735" cy="4787735"/>
            </a:xfrm>
            <a:prstGeom prst="rect">
              <a:avLst/>
            </a:prstGeom>
          </p:spPr>
        </p:pic>
        <p:sp>
          <p:nvSpPr>
            <p:cNvPr id="13" name="Rectangle 12">
              <a:extLst>
                <a:ext uri="{FF2B5EF4-FFF2-40B4-BE49-F238E27FC236}">
                  <a16:creationId xmlns:a16="http://schemas.microsoft.com/office/drawing/2014/main" id="{0D23925E-CC9C-9B4C-AE92-BEAC155E03D8}"/>
                </a:ext>
              </a:extLst>
            </p:cNvPr>
            <p:cNvSpPr/>
            <p:nvPr/>
          </p:nvSpPr>
          <p:spPr>
            <a:xfrm>
              <a:off x="5813065" y="3016250"/>
              <a:ext cx="1806575" cy="2162176"/>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4" name="Rectangle 13">
              <a:extLst>
                <a:ext uri="{FF2B5EF4-FFF2-40B4-BE49-F238E27FC236}">
                  <a16:creationId xmlns:a16="http://schemas.microsoft.com/office/drawing/2014/main" id="{41697CC1-9927-9C47-A507-6C57AB02AC1D}"/>
                </a:ext>
              </a:extLst>
            </p:cNvPr>
            <p:cNvSpPr/>
            <p:nvPr/>
          </p:nvSpPr>
          <p:spPr>
            <a:xfrm>
              <a:off x="5868958" y="1095375"/>
              <a:ext cx="49270" cy="413385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9" name="Rectangle 18">
              <a:extLst>
                <a:ext uri="{FF2B5EF4-FFF2-40B4-BE49-F238E27FC236}">
                  <a16:creationId xmlns:a16="http://schemas.microsoft.com/office/drawing/2014/main" id="{B1743274-4557-CF45-8DB0-B3AD38CC3FF6}"/>
                </a:ext>
              </a:extLst>
            </p:cNvPr>
            <p:cNvSpPr/>
            <p:nvPr/>
          </p:nvSpPr>
          <p:spPr>
            <a:xfrm>
              <a:off x="6994525" y="1908175"/>
              <a:ext cx="111243" cy="332105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0" name="Rectangle 19">
              <a:extLst>
                <a:ext uri="{FF2B5EF4-FFF2-40B4-BE49-F238E27FC236}">
                  <a16:creationId xmlns:a16="http://schemas.microsoft.com/office/drawing/2014/main" id="{BBA04E68-B40B-004A-B4A4-8975F943C450}"/>
                </a:ext>
              </a:extLst>
            </p:cNvPr>
            <p:cNvSpPr/>
            <p:nvPr/>
          </p:nvSpPr>
          <p:spPr>
            <a:xfrm rot="16200000">
              <a:off x="6471488" y="3616382"/>
              <a:ext cx="206955" cy="2088538"/>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grpSp>
      <p:sp>
        <p:nvSpPr>
          <p:cNvPr id="23" name="Rectangle 22">
            <a:extLst>
              <a:ext uri="{FF2B5EF4-FFF2-40B4-BE49-F238E27FC236}">
                <a16:creationId xmlns:a16="http://schemas.microsoft.com/office/drawing/2014/main" id="{AB7C9F43-8215-4644-A18C-A321B7A91AD5}"/>
              </a:ext>
            </a:extLst>
          </p:cNvPr>
          <p:cNvSpPr/>
          <p:nvPr/>
        </p:nvSpPr>
        <p:spPr>
          <a:xfrm>
            <a:off x="1497980" y="1274884"/>
            <a:ext cx="45480" cy="3815862"/>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5" name="Rectangle 24">
            <a:extLst>
              <a:ext uri="{FF2B5EF4-FFF2-40B4-BE49-F238E27FC236}">
                <a16:creationId xmlns:a16="http://schemas.microsoft.com/office/drawing/2014/main" id="{C6A6467A-AB45-574D-BFE0-C4B4B05964CA}"/>
              </a:ext>
            </a:extLst>
          </p:cNvPr>
          <p:cNvSpPr/>
          <p:nvPr/>
        </p:nvSpPr>
        <p:spPr>
          <a:xfrm>
            <a:off x="6224470" y="1922584"/>
            <a:ext cx="42202" cy="3168162"/>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6" name="Rectangle 25">
            <a:extLst>
              <a:ext uri="{FF2B5EF4-FFF2-40B4-BE49-F238E27FC236}">
                <a16:creationId xmlns:a16="http://schemas.microsoft.com/office/drawing/2014/main" id="{FE735243-F53D-4243-93E0-283DA2A81F50}"/>
              </a:ext>
            </a:extLst>
          </p:cNvPr>
          <p:cNvSpPr/>
          <p:nvPr/>
        </p:nvSpPr>
        <p:spPr>
          <a:xfrm>
            <a:off x="5939940" y="1699847"/>
            <a:ext cx="42202" cy="3390898"/>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7" name="Rectangle 26">
            <a:extLst>
              <a:ext uri="{FF2B5EF4-FFF2-40B4-BE49-F238E27FC236}">
                <a16:creationId xmlns:a16="http://schemas.microsoft.com/office/drawing/2014/main" id="{6A4928ED-CEF8-D446-B32B-000A2D539E9A}"/>
              </a:ext>
            </a:extLst>
          </p:cNvPr>
          <p:cNvSpPr/>
          <p:nvPr/>
        </p:nvSpPr>
        <p:spPr>
          <a:xfrm>
            <a:off x="6841271" y="2649415"/>
            <a:ext cx="137306" cy="2441330"/>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8" name="Rectangle 27">
            <a:extLst>
              <a:ext uri="{FF2B5EF4-FFF2-40B4-BE49-F238E27FC236}">
                <a16:creationId xmlns:a16="http://schemas.microsoft.com/office/drawing/2014/main" id="{82787A29-51A3-A246-8F5D-E63B1793EC92}"/>
              </a:ext>
            </a:extLst>
          </p:cNvPr>
          <p:cNvSpPr/>
          <p:nvPr/>
        </p:nvSpPr>
        <p:spPr>
          <a:xfrm rot="16200000">
            <a:off x="5974057" y="3359479"/>
            <a:ext cx="191035" cy="1927881"/>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9" name="Rectangle 28">
            <a:extLst>
              <a:ext uri="{FF2B5EF4-FFF2-40B4-BE49-F238E27FC236}">
                <a16:creationId xmlns:a16="http://schemas.microsoft.com/office/drawing/2014/main" id="{0060C2E4-E74F-6044-B9CA-4584F0B306FA}"/>
              </a:ext>
            </a:extLst>
          </p:cNvPr>
          <p:cNvSpPr/>
          <p:nvPr/>
        </p:nvSpPr>
        <p:spPr>
          <a:xfrm>
            <a:off x="5797675" y="1573824"/>
            <a:ext cx="42202" cy="3514141"/>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0" name="Rectangle 29">
            <a:extLst>
              <a:ext uri="{FF2B5EF4-FFF2-40B4-BE49-F238E27FC236}">
                <a16:creationId xmlns:a16="http://schemas.microsoft.com/office/drawing/2014/main" id="{D59FF95E-1CD3-584C-AD99-4ACA24F06F1D}"/>
              </a:ext>
            </a:extLst>
          </p:cNvPr>
          <p:cNvSpPr/>
          <p:nvPr/>
        </p:nvSpPr>
        <p:spPr>
          <a:xfrm>
            <a:off x="1593103" y="1272103"/>
            <a:ext cx="45480" cy="3815862"/>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1" name="Rectangle 30">
            <a:extLst>
              <a:ext uri="{FF2B5EF4-FFF2-40B4-BE49-F238E27FC236}">
                <a16:creationId xmlns:a16="http://schemas.microsoft.com/office/drawing/2014/main" id="{52FF80FA-AEC1-C149-AA65-8CFDFF6156EE}"/>
              </a:ext>
            </a:extLst>
          </p:cNvPr>
          <p:cNvSpPr/>
          <p:nvPr/>
        </p:nvSpPr>
        <p:spPr>
          <a:xfrm>
            <a:off x="1972331" y="1946031"/>
            <a:ext cx="42202" cy="3141934"/>
          </a:xfrm>
          <a:prstGeom prst="rect">
            <a:avLst/>
          </a:prstGeom>
          <a:noFill/>
          <a:ln w="31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Tree>
    <p:extLst>
      <p:ext uri="{BB962C8B-B14F-4D97-AF65-F5344CB8AC3E}">
        <p14:creationId xmlns:p14="http://schemas.microsoft.com/office/powerpoint/2010/main" val="193462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05204F-7A36-3A48-998F-06CB2ABEF7FC}"/>
              </a:ext>
            </a:extLst>
          </p:cNvPr>
          <p:cNvSpPr>
            <a:spLocks noGrp="1"/>
          </p:cNvSpPr>
          <p:nvPr>
            <p:ph type="sldNum" sz="quarter" idx="4"/>
          </p:nvPr>
        </p:nvSpPr>
        <p:spPr/>
        <p:txBody>
          <a:bodyPr/>
          <a:lstStyle/>
          <a:p>
            <a:fld id="{F00CA7A9-FE24-D743-9BC7-94F383C37632}" type="slidenum">
              <a:rPr lang="en-US" smtClean="0"/>
              <a:t>2</a:t>
            </a:fld>
            <a:endParaRPr lang="en-US"/>
          </a:p>
        </p:txBody>
      </p:sp>
      <p:sp>
        <p:nvSpPr>
          <p:cNvPr id="4" name="Rectangle 3">
            <a:extLst>
              <a:ext uri="{FF2B5EF4-FFF2-40B4-BE49-F238E27FC236}">
                <a16:creationId xmlns:a16="http://schemas.microsoft.com/office/drawing/2014/main" id="{583EB54B-9DE4-C844-8B54-572338156C0F}"/>
              </a:ext>
            </a:extLst>
          </p:cNvPr>
          <p:cNvSpPr/>
          <p:nvPr/>
        </p:nvSpPr>
        <p:spPr>
          <a:xfrm>
            <a:off x="593558" y="1938397"/>
            <a:ext cx="8390021" cy="4524315"/>
          </a:xfrm>
          <a:prstGeom prst="rect">
            <a:avLst/>
          </a:prstGeom>
        </p:spPr>
        <p:txBody>
          <a:bodyPr wrap="square">
            <a:spAutoFit/>
          </a:bodyPr>
          <a:lstStyle/>
          <a:p>
            <a:r>
              <a:rPr lang="en-US" sz="900" dirty="0">
                <a:latin typeface="Arial" panose="020B0604020202020204" pitchFamily="34" charset="0"/>
              </a:rPr>
              <a:t>The Human Microbiome Project </a:t>
            </a:r>
            <a:r>
              <a:rPr lang="en-US" sz="900" dirty="0" err="1">
                <a:latin typeface="Arial" panose="020B0604020202020204" pitchFamily="34" charset="0"/>
              </a:rPr>
              <a:t>ConsortiumCurtis</a:t>
            </a:r>
            <a:r>
              <a:rPr lang="en-US" sz="900" dirty="0">
                <a:latin typeface="Arial" panose="020B0604020202020204" pitchFamily="34" charset="0"/>
              </a:rPr>
              <a:t> Huttenhower1,2</a:t>
            </a:r>
            <a:r>
              <a:rPr lang="en-US" sz="900" dirty="0">
                <a:latin typeface="Courier New" panose="02070309020205020404" pitchFamily="49" charset="0"/>
              </a:rPr>
              <a:t>*</a:t>
            </a:r>
            <a:r>
              <a:rPr lang="en-US" sz="900" dirty="0">
                <a:latin typeface="Arial" panose="020B0604020202020204" pitchFamily="34" charset="0"/>
              </a:rPr>
              <a:t>,DirkGevers2</a:t>
            </a:r>
            <a:r>
              <a:rPr lang="en-US" sz="900" dirty="0">
                <a:latin typeface="Courier New" panose="02070309020205020404" pitchFamily="49" charset="0"/>
              </a:rPr>
              <a:t>*</a:t>
            </a:r>
            <a:r>
              <a:rPr lang="en-US" sz="900" dirty="0">
                <a:latin typeface="Arial" panose="020B0604020202020204" pitchFamily="34" charset="0"/>
              </a:rPr>
              <a:t>, Rob Knight3,4, Sahar Abubucker5, Jonathan H.Badger6, Asif T. Chinwalla5,Heather H.Creasy7,AshleeM.Earl2,MichaelG.FitzGerald2,Robert S. Fulton5,MichelleG.Giglio7, </a:t>
            </a:r>
            <a:r>
              <a:rPr lang="en-US" sz="900" dirty="0" err="1">
                <a:latin typeface="Arial" panose="020B0604020202020204" pitchFamily="34" charset="0"/>
              </a:rPr>
              <a:t>Kymberlie</a:t>
            </a:r>
            <a:r>
              <a:rPr lang="en-US" sz="900" dirty="0">
                <a:latin typeface="Arial" panose="020B0604020202020204" pitchFamily="34" charset="0"/>
              </a:rPr>
              <a:t> Hallsworth-Pepin5, Elizabeth A.Lobos5, Ramana Madupu6, Vincent Magrini5,JohnC.Martin5, </a:t>
            </a:r>
            <a:r>
              <a:rPr lang="en-US" sz="900" dirty="0" err="1">
                <a:latin typeface="Arial" panose="020B0604020202020204" pitchFamily="34" charset="0"/>
              </a:rPr>
              <a:t>Makedonka</a:t>
            </a:r>
            <a:r>
              <a:rPr lang="en-US" sz="900" dirty="0">
                <a:latin typeface="Arial" panose="020B0604020202020204" pitchFamily="34" charset="0"/>
              </a:rPr>
              <a:t> Mitreva5,Donna M. Muzny8, Erica J. Sodergren5, James Versalovic9,10, Aye M. Wollam5,KimC.Worley8,JenniferR.Wortman7,SarahK.Young2,QiandongZeng2,KjerstiM.Aagaard11,Olukemi O. Abolude7, Emma Allen-Vercoe12,EricJ.Alm13,2, Lucia Alvarado2,GaryL.Andersen14, Scott Anderson2, Elizabeth Appelbaum5,HarindraM.Arachchi2,GaryArmitage15, Cesar A. Arze7, </a:t>
            </a:r>
            <a:r>
              <a:rPr lang="en-US" sz="900" dirty="0" err="1">
                <a:latin typeface="Arial" panose="020B0604020202020204" pitchFamily="34" charset="0"/>
              </a:rPr>
              <a:t>Tulin</a:t>
            </a:r>
            <a:r>
              <a:rPr lang="en-US" sz="900" dirty="0">
                <a:latin typeface="Arial" panose="020B0604020202020204" pitchFamily="34" charset="0"/>
              </a:rPr>
              <a:t> Ayvaz16, CarlC.Baker17,LisaBegg18, TsegahiwotBelachew19, Veena Bhonagiri5, Monika Bihan6, Martin J. Blaser20, TobyBloom2, VivienBonazzi21, J.PaulBrooks22,23, Gregory A. Buck23,24, Christian J. Buhay8,DanaA.Busam6, Joseph L. Campbell21,19, Shane R. Canon25, Brandi L. Cantarel7, Patrick S. G.Chain26,27, I-Min A. Chen28, Lei Chen5,ShailaChhibba21, Ken Chu28,DawnM.Ciulla2,Jose C. Clemente3, Sandra W. Clifton5,SeanConlan79, Jonathan Crabtree7,MaryA.Cutting29, Noam J. Davidovics7, Catherine C. Davis30, Todd Z. DeSantis31, CarolynDeal19, Kimberley D. Delehaunty5, Floyd E. Dewhirst32,33, Elena Deych34, Yan Ding8,David J. Dooling5, Shannon P. Dugan8, </a:t>
            </a:r>
            <a:r>
              <a:rPr lang="en-US" sz="900" b="1" dirty="0">
                <a:solidFill>
                  <a:srgbClr val="FF0000"/>
                </a:solidFill>
                <a:latin typeface="Arial" panose="020B0604020202020204" pitchFamily="34" charset="0"/>
              </a:rPr>
              <a:t>Wm Michael Dunne</a:t>
            </a:r>
            <a:r>
              <a:rPr lang="en-US" sz="900" dirty="0">
                <a:latin typeface="Arial" panose="020B0604020202020204" pitchFamily="34" charset="0"/>
              </a:rPr>
              <a:t>35,36, A. Scott Durkin6,Robert C. Edgar37, RachelL.Erlich2, Candace N. Farmer5,RuthM.Farrell38, KarolineFaust39,40, Michael Feldgarden2,VictorM.Felix7, Sheila Fisher2, Anthony A. Fodor41,Larry J. Forney42, Leslie Foster6, Valentina Di Francesco19, Jonathan Friedman43,Dennis C. Friedrich2, Catrina C. Fronick5, Lucinda L. Fulton5,HongyuGao5, NathaliaGarcia44, Georgia Giannoukos2, Christina Giblin19, Maria Y. Giovanni19,JonathanM.Goldberg2, JohannesGoll6, AntonioGonzalez45,Allison Griggs2,SharvariGujja2,SusanKinder Haake46, Brian J. Haas2, Holli A. Hamilton29, Emily L. Harris29,TheresaA.Hepburn2, Brandi Herter5, Diane E. Hoffmann47, Michael E. Holder8, Clinton Howarth2,Katherine H. Huang2, Susan M. Huse48, Jacques Izard32,33, Janet K. Jansson49,Huaiyang Jiang8, Catherine Jordan7, </a:t>
            </a:r>
            <a:r>
              <a:rPr lang="en-US" sz="900" dirty="0" err="1">
                <a:latin typeface="Arial" panose="020B0604020202020204" pitchFamily="34" charset="0"/>
              </a:rPr>
              <a:t>Vandita</a:t>
            </a:r>
            <a:r>
              <a:rPr lang="en-US" sz="900" dirty="0">
                <a:latin typeface="Arial" panose="020B0604020202020204" pitchFamily="34" charset="0"/>
              </a:rPr>
              <a:t> Joshi8, James A. Katancik50, Wendy A.Keitel16, Scott T. Kelley51, </a:t>
            </a:r>
            <a:r>
              <a:rPr lang="en-US" sz="900" dirty="0" err="1">
                <a:latin typeface="Arial" panose="020B0604020202020204" pitchFamily="34" charset="0"/>
              </a:rPr>
              <a:t>Cristyn</a:t>
            </a:r>
            <a:r>
              <a:rPr lang="en-US" sz="900" dirty="0">
                <a:latin typeface="Arial" panose="020B0604020202020204" pitchFamily="34" charset="0"/>
              </a:rPr>
              <a:t> Kells2,NicholasB.King52, Dan Knights45, HeidiH.Kong53, OmryKoren54,SergeyKoren55, Karthik C. Kota5, Christie L. Kovar8,NikosC.Kyrpides27, Patricio S. La Rosa34,SandraL.Lee8, Katherine P. Lemon32,56,NiallLennon2, CecilM.Lewis57, LoraLewis8,RuthE.Ley54,KelvinLi6, Konstantinos Liolios27,Bo Liu55, Yue Liu8, </a:t>
            </a:r>
            <a:r>
              <a:rPr lang="en-US" sz="900" dirty="0" err="1">
                <a:latin typeface="Arial" panose="020B0604020202020204" pitchFamily="34" charset="0"/>
              </a:rPr>
              <a:t>Chien</a:t>
            </a:r>
            <a:r>
              <a:rPr lang="en-US" sz="900" dirty="0">
                <a:latin typeface="Arial" panose="020B0604020202020204" pitchFamily="34" charset="0"/>
              </a:rPr>
              <a:t>-Chi Lo26, Catherine A. Lozupone3,R.DwayneLunsford29,Tessa Madden58, Anup A. Mahurkar7, Peter J. Mannon59, Elaine R. Mardis5, Victor M.Markowitz27,28, Konstantinos Mavromatis27, Jamison M. McCorrison6,DanielMcDonald3, Jean McEwen21, Amy L. McGuire60, Pamela McInnes29, Teena Mehta2,Kathie A. Mihindukulasuriya5, Jason R.Miller6, Patrick J. Minx5, Irene Newsham8,ChadNusbaum2, Michelle O’Laughlin5,JoshuaOrvis7, </a:t>
            </a:r>
            <a:r>
              <a:rPr lang="en-US" sz="900" dirty="0" err="1">
                <a:latin typeface="Arial" panose="020B0604020202020204" pitchFamily="34" charset="0"/>
              </a:rPr>
              <a:t>Ioanna</a:t>
            </a:r>
            <a:r>
              <a:rPr lang="en-US" sz="900" dirty="0">
                <a:latin typeface="Arial" panose="020B0604020202020204" pitchFamily="34" charset="0"/>
              </a:rPr>
              <a:t> Pagani27,KrishnaPalaniappan28,ShitalM.Patel61, Matthew Pearson2,JanePeterson21, Mircea Podar62,Craig Pohl5, Katherine S. Pollard63,64,65, Mihai Pop55,66, Margaret E. Priest2,LitaM.Proctor21, Xiang Qin8, Jeroen Raes39,40, Jacques Ravel7, Jeffrey G. Reid8,MinaRho67,Rosamond Rhodes68, Kevin P. Riehle69, Maria C. Rivera23,24,BeltranRodriguez-Mueller51, Yu-Hui Rogers6, Matthew C. Ross16, Carsten Russ2,RaviK.Sanka6, Pamela Sankar70, J. Fah Sathirapongsasuti1, Jeffery A. Schloss21, Patrick D.Schloss71,ThomasM.Schmidt72, Matthew Scholz26, Lynn Schriml7, </a:t>
            </a:r>
            <a:r>
              <a:rPr lang="en-US" sz="900" dirty="0" err="1">
                <a:latin typeface="Arial" panose="020B0604020202020204" pitchFamily="34" charset="0"/>
              </a:rPr>
              <a:t>Alyxandria</a:t>
            </a:r>
            <a:r>
              <a:rPr lang="en-US" sz="900" dirty="0">
                <a:latin typeface="Arial" panose="020B0604020202020204" pitchFamily="34" charset="0"/>
              </a:rPr>
              <a:t> M.Schubert71, NicolaSegata1, JuliaA.Segre79, WilliamD.Shannon34, RichardR.Sharp38, ThomasJ.Sharpton63, NarmadaShenoy2,NiharU.Sheth23,GinaA.Simone73,IndreshSingh6, Christopher S. Smillie43, Jack D. Sobel74,DanielD.Sommer55, Paul Spicer57, GrangerG.Sutton6, SeanM.Sykes2, DianaG.Tabbaa2,MathangiThiagarajan6,ChadM.Tomlinson5,ManolitoTorralba6,ToddJ.Treangen75, Rebecca M. Truty63, Tatiana A.Vishnivetskaya62, Jason Walker5, Lu Wang21, Zhengyuan Wang5, Doyle V. Ward2,Wesley Warren5, Mark A. Watson35, Christopher Wellington21, Kris A. Wetterstrand21,James R. White7, Katarzyna Wilczek-Boney8, </a:t>
            </a:r>
            <a:r>
              <a:rPr lang="en-US" sz="900" dirty="0" err="1">
                <a:latin typeface="Arial" panose="020B0604020202020204" pitchFamily="34" charset="0"/>
              </a:rPr>
              <a:t>YuanQing</a:t>
            </a:r>
            <a:r>
              <a:rPr lang="en-US" sz="900" dirty="0">
                <a:latin typeface="Arial" panose="020B0604020202020204" pitchFamily="34" charset="0"/>
              </a:rPr>
              <a:t> Wu8, Kristine M. Wylie5,ToddWylie5, </a:t>
            </a:r>
            <a:r>
              <a:rPr lang="en-US" sz="900" dirty="0" err="1">
                <a:latin typeface="Arial" panose="020B0604020202020204" pitchFamily="34" charset="0"/>
              </a:rPr>
              <a:t>Chandri</a:t>
            </a:r>
            <a:r>
              <a:rPr lang="en-US" sz="900" dirty="0">
                <a:latin typeface="Arial" panose="020B0604020202020204" pitchFamily="34" charset="0"/>
              </a:rPr>
              <a:t> Yandava2, Liang Ye5,YuzhenYe67, Shibu Yooseph76,BonnieP.Youmans16, Lan Zhang8, Yanjiao Zhou5, </a:t>
            </a:r>
            <a:r>
              <a:rPr lang="en-US" sz="900" dirty="0" err="1">
                <a:latin typeface="Arial" panose="020B0604020202020204" pitchFamily="34" charset="0"/>
              </a:rPr>
              <a:t>Yiming</a:t>
            </a:r>
            <a:r>
              <a:rPr lang="en-US" sz="900" dirty="0">
                <a:latin typeface="Arial" panose="020B0604020202020204" pitchFamily="34" charset="0"/>
              </a:rPr>
              <a:t> Zhu8,LaurieZoloth77,JeremyD.Zucker2, Bruce W. Birren2, Richard A. Gibbs8, Sarah K. Highlander8,16,BarbaraA.Methe ́6, Karen E. Nelson6, Joseph F. Petrosino8,78,16, </a:t>
            </a:r>
            <a:r>
              <a:rPr lang="en-US" sz="900" b="1" dirty="0">
                <a:solidFill>
                  <a:srgbClr val="FF0000"/>
                </a:solidFill>
                <a:latin typeface="Arial" panose="020B0604020202020204" pitchFamily="34" charset="0"/>
              </a:rPr>
              <a:t>George M. Weinstock</a:t>
            </a:r>
            <a:r>
              <a:rPr lang="en-US" sz="900" dirty="0">
                <a:latin typeface="Arial" panose="020B0604020202020204" pitchFamily="34" charset="0"/>
              </a:rPr>
              <a:t>5,RichardK.Wilson5&amp;OwenWhite7</a:t>
            </a:r>
            <a:endParaRPr lang="en-US" sz="900" dirty="0"/>
          </a:p>
        </p:txBody>
      </p:sp>
      <p:grpSp>
        <p:nvGrpSpPr>
          <p:cNvPr id="9" name="Group 8">
            <a:extLst>
              <a:ext uri="{FF2B5EF4-FFF2-40B4-BE49-F238E27FC236}">
                <a16:creationId xmlns:a16="http://schemas.microsoft.com/office/drawing/2014/main" id="{914E2A58-9702-EB4B-A8D1-59D38A50743F}"/>
              </a:ext>
            </a:extLst>
          </p:cNvPr>
          <p:cNvGrpSpPr/>
          <p:nvPr/>
        </p:nvGrpSpPr>
        <p:grpSpPr>
          <a:xfrm>
            <a:off x="593558" y="59310"/>
            <a:ext cx="7543800" cy="1734709"/>
            <a:chOff x="593558" y="59310"/>
            <a:chExt cx="7543800" cy="1734709"/>
          </a:xfrm>
        </p:grpSpPr>
        <p:pic>
          <p:nvPicPr>
            <p:cNvPr id="8" name="Picture 7">
              <a:extLst>
                <a:ext uri="{FF2B5EF4-FFF2-40B4-BE49-F238E27FC236}">
                  <a16:creationId xmlns:a16="http://schemas.microsoft.com/office/drawing/2014/main" id="{91C03AAF-D239-454C-B3B2-B56875030F6C}"/>
                </a:ext>
              </a:extLst>
            </p:cNvPr>
            <p:cNvPicPr>
              <a:picLocks noChangeAspect="1"/>
            </p:cNvPicPr>
            <p:nvPr/>
          </p:nvPicPr>
          <p:blipFill>
            <a:blip r:embed="rId2"/>
            <a:stretch>
              <a:fillRect/>
            </a:stretch>
          </p:blipFill>
          <p:spPr>
            <a:xfrm>
              <a:off x="593558" y="59310"/>
              <a:ext cx="5257800" cy="1041400"/>
            </a:xfrm>
            <a:prstGeom prst="rect">
              <a:avLst/>
            </a:prstGeom>
          </p:spPr>
        </p:pic>
        <p:pic>
          <p:nvPicPr>
            <p:cNvPr id="6" name="Picture 5">
              <a:extLst>
                <a:ext uri="{FF2B5EF4-FFF2-40B4-BE49-F238E27FC236}">
                  <a16:creationId xmlns:a16="http://schemas.microsoft.com/office/drawing/2014/main" id="{2DCC60AC-64D4-254F-B88A-DB800092BC1C}"/>
                </a:ext>
              </a:extLst>
            </p:cNvPr>
            <p:cNvPicPr>
              <a:picLocks noChangeAspect="1"/>
            </p:cNvPicPr>
            <p:nvPr/>
          </p:nvPicPr>
          <p:blipFill>
            <a:blip r:embed="rId3"/>
            <a:stretch>
              <a:fillRect/>
            </a:stretch>
          </p:blipFill>
          <p:spPr>
            <a:xfrm>
              <a:off x="593558" y="752619"/>
              <a:ext cx="7543800" cy="1041400"/>
            </a:xfrm>
            <a:prstGeom prst="rect">
              <a:avLst/>
            </a:prstGeom>
          </p:spPr>
        </p:pic>
      </p:grpSp>
    </p:spTree>
    <p:extLst>
      <p:ext uri="{BB962C8B-B14F-4D97-AF65-F5344CB8AC3E}">
        <p14:creationId xmlns:p14="http://schemas.microsoft.com/office/powerpoint/2010/main" val="1665745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49283B86-5BF2-2541-A46D-D7166D249486}"/>
              </a:ext>
            </a:extLst>
          </p:cNvPr>
          <p:cNvGrpSpPr/>
          <p:nvPr/>
        </p:nvGrpSpPr>
        <p:grpSpPr>
          <a:xfrm>
            <a:off x="4441610" y="905443"/>
            <a:ext cx="4765172" cy="4648471"/>
            <a:chOff x="4811744" y="695146"/>
            <a:chExt cx="5162270" cy="5035844"/>
          </a:xfrm>
        </p:grpSpPr>
        <p:pic>
          <p:nvPicPr>
            <p:cNvPr id="52" name="Picture 51">
              <a:extLst>
                <a:ext uri="{FF2B5EF4-FFF2-40B4-BE49-F238E27FC236}">
                  <a16:creationId xmlns:a16="http://schemas.microsoft.com/office/drawing/2014/main" id="{305C4BD6-D5C4-044C-8F7D-16819393F117}"/>
                </a:ext>
              </a:extLst>
            </p:cNvPr>
            <p:cNvPicPr>
              <a:picLocks noChangeAspect="1"/>
            </p:cNvPicPr>
            <p:nvPr/>
          </p:nvPicPr>
          <p:blipFill>
            <a:blip r:embed="rId3"/>
            <a:stretch>
              <a:fillRect/>
            </a:stretch>
          </p:blipFill>
          <p:spPr>
            <a:xfrm>
              <a:off x="4811744" y="695146"/>
              <a:ext cx="5035844" cy="5035844"/>
            </a:xfrm>
            <a:prstGeom prst="rect">
              <a:avLst/>
            </a:prstGeom>
          </p:spPr>
        </p:pic>
        <p:sp>
          <p:nvSpPr>
            <p:cNvPr id="82" name="Rectangle 81">
              <a:extLst>
                <a:ext uri="{FF2B5EF4-FFF2-40B4-BE49-F238E27FC236}">
                  <a16:creationId xmlns:a16="http://schemas.microsoft.com/office/drawing/2014/main" id="{34789CC1-696F-6942-9D7F-33B21FF90F28}"/>
                </a:ext>
              </a:extLst>
            </p:cNvPr>
            <p:cNvSpPr/>
            <p:nvPr/>
          </p:nvSpPr>
          <p:spPr>
            <a:xfrm>
              <a:off x="6027288" y="873201"/>
              <a:ext cx="525823" cy="4337218"/>
            </a:xfrm>
            <a:prstGeom prst="rect">
              <a:avLst/>
            </a:prstGeom>
            <a:solidFill>
              <a:schemeClr val="accent3">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3" name="Rectangle 82">
              <a:extLst>
                <a:ext uri="{FF2B5EF4-FFF2-40B4-BE49-F238E27FC236}">
                  <a16:creationId xmlns:a16="http://schemas.microsoft.com/office/drawing/2014/main" id="{E527A112-1F09-F84A-8B07-6E3AF680A297}"/>
                </a:ext>
              </a:extLst>
            </p:cNvPr>
            <p:cNvSpPr/>
            <p:nvPr/>
          </p:nvSpPr>
          <p:spPr>
            <a:xfrm>
              <a:off x="6551910" y="873201"/>
              <a:ext cx="360988" cy="4337218"/>
            </a:xfrm>
            <a:prstGeom prst="rect">
              <a:avLst/>
            </a:prstGeom>
            <a:solidFill>
              <a:srgbClr val="F86432">
                <a:alpha val="2274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4" name="Rectangle 83">
              <a:extLst>
                <a:ext uri="{FF2B5EF4-FFF2-40B4-BE49-F238E27FC236}">
                  <a16:creationId xmlns:a16="http://schemas.microsoft.com/office/drawing/2014/main" id="{D1326266-E332-7549-BCBF-164714AF1438}"/>
                </a:ext>
              </a:extLst>
            </p:cNvPr>
            <p:cNvSpPr/>
            <p:nvPr/>
          </p:nvSpPr>
          <p:spPr>
            <a:xfrm>
              <a:off x="6912898" y="873201"/>
              <a:ext cx="1130912" cy="4337218"/>
            </a:xfrm>
            <a:prstGeom prst="rect">
              <a:avLst/>
            </a:prstGeom>
            <a:solidFill>
              <a:srgbClr val="00B050">
                <a:alpha val="2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5" name="Rectangle 84">
              <a:extLst>
                <a:ext uri="{FF2B5EF4-FFF2-40B4-BE49-F238E27FC236}">
                  <a16:creationId xmlns:a16="http://schemas.microsoft.com/office/drawing/2014/main" id="{6193C2C1-59D5-3644-B852-FEF62F39B948}"/>
                </a:ext>
              </a:extLst>
            </p:cNvPr>
            <p:cNvSpPr/>
            <p:nvPr/>
          </p:nvSpPr>
          <p:spPr>
            <a:xfrm>
              <a:off x="8043810" y="873201"/>
              <a:ext cx="493984" cy="4337218"/>
            </a:xfrm>
            <a:prstGeom prst="rect">
              <a:avLst/>
            </a:prstGeom>
            <a:solidFill>
              <a:schemeClr val="accent6">
                <a:lumMod val="50000"/>
                <a:lumOff val="50000"/>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6" name="Rectangle 85">
              <a:extLst>
                <a:ext uri="{FF2B5EF4-FFF2-40B4-BE49-F238E27FC236}">
                  <a16:creationId xmlns:a16="http://schemas.microsoft.com/office/drawing/2014/main" id="{BB729FFD-8DA9-9A41-98AC-943B226B0894}"/>
                </a:ext>
              </a:extLst>
            </p:cNvPr>
            <p:cNvSpPr/>
            <p:nvPr/>
          </p:nvSpPr>
          <p:spPr>
            <a:xfrm>
              <a:off x="8541809" y="873201"/>
              <a:ext cx="496402" cy="4337218"/>
            </a:xfrm>
            <a:prstGeom prst="rect">
              <a:avLst/>
            </a:prstGeom>
            <a:solidFill>
              <a:schemeClr val="accent5">
                <a:lumMod val="60000"/>
                <a:lumOff val="40000"/>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7" name="Rectangle 86">
              <a:extLst>
                <a:ext uri="{FF2B5EF4-FFF2-40B4-BE49-F238E27FC236}">
                  <a16:creationId xmlns:a16="http://schemas.microsoft.com/office/drawing/2014/main" id="{A3C0208A-7716-A04A-9EEA-D5242FB0F8AB}"/>
                </a:ext>
              </a:extLst>
            </p:cNvPr>
            <p:cNvSpPr/>
            <p:nvPr/>
          </p:nvSpPr>
          <p:spPr>
            <a:xfrm>
              <a:off x="9035793" y="873200"/>
              <a:ext cx="128671" cy="4337218"/>
            </a:xfrm>
            <a:prstGeom prst="rect">
              <a:avLst/>
            </a:prstGeom>
            <a:solidFill>
              <a:srgbClr val="FFFF00">
                <a:alpha val="2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8" name="Rectangle 87">
              <a:extLst>
                <a:ext uri="{FF2B5EF4-FFF2-40B4-BE49-F238E27FC236}">
                  <a16:creationId xmlns:a16="http://schemas.microsoft.com/office/drawing/2014/main" id="{14E237A1-0FEE-AA40-8C57-A30F4C6D276E}"/>
                </a:ext>
              </a:extLst>
            </p:cNvPr>
            <p:cNvSpPr/>
            <p:nvPr/>
          </p:nvSpPr>
          <p:spPr>
            <a:xfrm>
              <a:off x="9170484" y="873201"/>
              <a:ext cx="510414" cy="4337218"/>
            </a:xfrm>
            <a:prstGeom prst="rect">
              <a:avLst/>
            </a:prstGeom>
            <a:solidFill>
              <a:srgbClr val="FF0000">
                <a:alpha val="2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9" name="Rectangle 88">
              <a:extLst>
                <a:ext uri="{FF2B5EF4-FFF2-40B4-BE49-F238E27FC236}">
                  <a16:creationId xmlns:a16="http://schemas.microsoft.com/office/drawing/2014/main" id="{E155AD52-7BB7-464D-A704-1EAC9643EE36}"/>
                </a:ext>
              </a:extLst>
            </p:cNvPr>
            <p:cNvSpPr/>
            <p:nvPr/>
          </p:nvSpPr>
          <p:spPr>
            <a:xfrm>
              <a:off x="9680898" y="873201"/>
              <a:ext cx="132878" cy="4337218"/>
            </a:xfrm>
            <a:prstGeom prst="rect">
              <a:avLst/>
            </a:prstGeom>
            <a:solidFill>
              <a:schemeClr val="tx1">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90" name="TextBox 89">
              <a:extLst>
                <a:ext uri="{FF2B5EF4-FFF2-40B4-BE49-F238E27FC236}">
                  <a16:creationId xmlns:a16="http://schemas.microsoft.com/office/drawing/2014/main" id="{7F221629-BF9C-454C-8E28-0B960FEE283F}"/>
                </a:ext>
              </a:extLst>
            </p:cNvPr>
            <p:cNvSpPr txBox="1"/>
            <p:nvPr/>
          </p:nvSpPr>
          <p:spPr>
            <a:xfrm>
              <a:off x="6021943" y="5163195"/>
              <a:ext cx="574594" cy="192414"/>
            </a:xfrm>
            <a:prstGeom prst="rect">
              <a:avLst/>
            </a:prstGeom>
            <a:noFill/>
          </p:spPr>
          <p:txBody>
            <a:bodyPr wrap="square" rtlCol="0">
              <a:spAutoFit/>
            </a:bodyPr>
            <a:lstStyle/>
            <a:p>
              <a:r>
                <a:rPr lang="en-US" sz="554" dirty="0" err="1"/>
                <a:t>Novel_obj</a:t>
              </a:r>
              <a:endParaRPr lang="en-US" sz="554" dirty="0"/>
            </a:p>
          </p:txBody>
        </p:sp>
        <p:sp>
          <p:nvSpPr>
            <p:cNvPr id="91" name="TextBox 90">
              <a:extLst>
                <a:ext uri="{FF2B5EF4-FFF2-40B4-BE49-F238E27FC236}">
                  <a16:creationId xmlns:a16="http://schemas.microsoft.com/office/drawing/2014/main" id="{20FD2623-837D-E34A-94F1-2C6CE059313A}"/>
                </a:ext>
              </a:extLst>
            </p:cNvPr>
            <p:cNvSpPr txBox="1"/>
            <p:nvPr/>
          </p:nvSpPr>
          <p:spPr>
            <a:xfrm>
              <a:off x="6459632" y="5163195"/>
              <a:ext cx="586706" cy="192414"/>
            </a:xfrm>
            <a:prstGeom prst="rect">
              <a:avLst/>
            </a:prstGeom>
            <a:noFill/>
          </p:spPr>
          <p:txBody>
            <a:bodyPr wrap="square" rtlCol="0">
              <a:spAutoFit/>
            </a:bodyPr>
            <a:lstStyle/>
            <a:p>
              <a:r>
                <a:rPr lang="en-US" sz="554" dirty="0" err="1"/>
                <a:t>Open.field</a:t>
              </a:r>
              <a:endParaRPr lang="en-US" sz="554" dirty="0"/>
            </a:p>
          </p:txBody>
        </p:sp>
        <p:sp>
          <p:nvSpPr>
            <p:cNvPr id="92" name="TextBox 91">
              <a:extLst>
                <a:ext uri="{FF2B5EF4-FFF2-40B4-BE49-F238E27FC236}">
                  <a16:creationId xmlns:a16="http://schemas.microsoft.com/office/drawing/2014/main" id="{F8460467-8610-1B49-A27C-97993E0841A1}"/>
                </a:ext>
              </a:extLst>
            </p:cNvPr>
            <p:cNvSpPr txBox="1"/>
            <p:nvPr/>
          </p:nvSpPr>
          <p:spPr>
            <a:xfrm>
              <a:off x="7249233" y="5163195"/>
              <a:ext cx="422748" cy="192414"/>
            </a:xfrm>
            <a:prstGeom prst="rect">
              <a:avLst/>
            </a:prstGeom>
            <a:noFill/>
          </p:spPr>
          <p:txBody>
            <a:bodyPr wrap="square" rtlCol="0">
              <a:spAutoFit/>
            </a:bodyPr>
            <a:lstStyle/>
            <a:p>
              <a:r>
                <a:rPr lang="en-US" sz="554" dirty="0" err="1"/>
                <a:t>Mtor</a:t>
              </a:r>
              <a:endParaRPr lang="en-US" sz="554" dirty="0"/>
            </a:p>
          </p:txBody>
        </p:sp>
        <p:sp>
          <p:nvSpPr>
            <p:cNvPr id="93" name="TextBox 92">
              <a:extLst>
                <a:ext uri="{FF2B5EF4-FFF2-40B4-BE49-F238E27FC236}">
                  <a16:creationId xmlns:a16="http://schemas.microsoft.com/office/drawing/2014/main" id="{C8CE86D5-2E19-4E44-89B5-9059787B0A52}"/>
                </a:ext>
              </a:extLst>
            </p:cNvPr>
            <p:cNvSpPr txBox="1"/>
            <p:nvPr/>
          </p:nvSpPr>
          <p:spPr>
            <a:xfrm>
              <a:off x="8149267" y="5163195"/>
              <a:ext cx="422748" cy="192414"/>
            </a:xfrm>
            <a:prstGeom prst="rect">
              <a:avLst/>
            </a:prstGeom>
            <a:noFill/>
          </p:spPr>
          <p:txBody>
            <a:bodyPr wrap="square" rtlCol="0">
              <a:spAutoFit/>
            </a:bodyPr>
            <a:lstStyle/>
            <a:p>
              <a:r>
                <a:rPr lang="en-US" sz="554" dirty="0"/>
                <a:t>Pixi</a:t>
              </a:r>
            </a:p>
          </p:txBody>
        </p:sp>
        <p:sp>
          <p:nvSpPr>
            <p:cNvPr id="94" name="TextBox 93">
              <a:extLst>
                <a:ext uri="{FF2B5EF4-FFF2-40B4-BE49-F238E27FC236}">
                  <a16:creationId xmlns:a16="http://schemas.microsoft.com/office/drawing/2014/main" id="{1CC94F32-A85E-D847-9A26-DC1EADCB5181}"/>
                </a:ext>
              </a:extLst>
            </p:cNvPr>
            <p:cNvSpPr txBox="1"/>
            <p:nvPr/>
          </p:nvSpPr>
          <p:spPr>
            <a:xfrm>
              <a:off x="8600098" y="5163195"/>
              <a:ext cx="509065" cy="192414"/>
            </a:xfrm>
            <a:prstGeom prst="rect">
              <a:avLst/>
            </a:prstGeom>
            <a:noFill/>
          </p:spPr>
          <p:txBody>
            <a:bodyPr wrap="square" rtlCol="0">
              <a:spAutoFit/>
            </a:bodyPr>
            <a:lstStyle/>
            <a:p>
              <a:r>
                <a:rPr lang="en-US" sz="554" dirty="0"/>
                <a:t>Rotarod</a:t>
              </a:r>
            </a:p>
          </p:txBody>
        </p:sp>
        <p:sp>
          <p:nvSpPr>
            <p:cNvPr id="95" name="TextBox 94">
              <a:extLst>
                <a:ext uri="{FF2B5EF4-FFF2-40B4-BE49-F238E27FC236}">
                  <a16:creationId xmlns:a16="http://schemas.microsoft.com/office/drawing/2014/main" id="{980338AA-2DD5-194A-9AB2-0EA309A9D064}"/>
                </a:ext>
              </a:extLst>
            </p:cNvPr>
            <p:cNvSpPr txBox="1"/>
            <p:nvPr/>
          </p:nvSpPr>
          <p:spPr>
            <a:xfrm>
              <a:off x="8951442" y="5163195"/>
              <a:ext cx="422748" cy="192414"/>
            </a:xfrm>
            <a:prstGeom prst="rect">
              <a:avLst/>
            </a:prstGeom>
            <a:noFill/>
          </p:spPr>
          <p:txBody>
            <a:bodyPr wrap="square" rtlCol="0">
              <a:spAutoFit/>
            </a:bodyPr>
            <a:lstStyle/>
            <a:p>
              <a:r>
                <a:rPr lang="en-US" sz="554" dirty="0"/>
                <a:t>Sac</a:t>
              </a:r>
            </a:p>
          </p:txBody>
        </p:sp>
        <p:sp>
          <p:nvSpPr>
            <p:cNvPr id="96" name="TextBox 95">
              <a:extLst>
                <a:ext uri="{FF2B5EF4-FFF2-40B4-BE49-F238E27FC236}">
                  <a16:creationId xmlns:a16="http://schemas.microsoft.com/office/drawing/2014/main" id="{99E33C7A-79AB-0143-8BA2-E3866C1E2C52}"/>
                </a:ext>
              </a:extLst>
            </p:cNvPr>
            <p:cNvSpPr txBox="1"/>
            <p:nvPr/>
          </p:nvSpPr>
          <p:spPr>
            <a:xfrm>
              <a:off x="9232088" y="5163195"/>
              <a:ext cx="422748" cy="284800"/>
            </a:xfrm>
            <a:prstGeom prst="rect">
              <a:avLst/>
            </a:prstGeom>
            <a:noFill/>
          </p:spPr>
          <p:txBody>
            <a:bodyPr wrap="square" rtlCol="0">
              <a:spAutoFit/>
            </a:bodyPr>
            <a:lstStyle/>
            <a:p>
              <a:r>
                <a:rPr lang="en-US" sz="554" dirty="0" err="1"/>
                <a:t>Tmaze</a:t>
              </a:r>
              <a:endParaRPr lang="en-US" sz="554" dirty="0"/>
            </a:p>
          </p:txBody>
        </p:sp>
        <p:sp>
          <p:nvSpPr>
            <p:cNvPr id="97" name="TextBox 96">
              <a:extLst>
                <a:ext uri="{FF2B5EF4-FFF2-40B4-BE49-F238E27FC236}">
                  <a16:creationId xmlns:a16="http://schemas.microsoft.com/office/drawing/2014/main" id="{09C2D123-10D4-194E-9A95-767F963B1D32}"/>
                </a:ext>
              </a:extLst>
            </p:cNvPr>
            <p:cNvSpPr txBox="1"/>
            <p:nvPr/>
          </p:nvSpPr>
          <p:spPr>
            <a:xfrm>
              <a:off x="9551266" y="5163912"/>
              <a:ext cx="422748" cy="192414"/>
            </a:xfrm>
            <a:prstGeom prst="rect">
              <a:avLst/>
            </a:prstGeom>
            <a:noFill/>
          </p:spPr>
          <p:txBody>
            <a:bodyPr wrap="square" rtlCol="0">
              <a:spAutoFit/>
            </a:bodyPr>
            <a:lstStyle/>
            <a:p>
              <a:r>
                <a:rPr lang="en-US" sz="554" dirty="0"/>
                <a:t>Urine</a:t>
              </a:r>
            </a:p>
          </p:txBody>
        </p:sp>
        <p:sp>
          <p:nvSpPr>
            <p:cNvPr id="98" name="TextBox 97">
              <a:extLst>
                <a:ext uri="{FF2B5EF4-FFF2-40B4-BE49-F238E27FC236}">
                  <a16:creationId xmlns:a16="http://schemas.microsoft.com/office/drawing/2014/main" id="{740D5619-722A-F240-A8CF-1C2B506CA36F}"/>
                </a:ext>
              </a:extLst>
            </p:cNvPr>
            <p:cNvSpPr txBox="1"/>
            <p:nvPr/>
          </p:nvSpPr>
          <p:spPr>
            <a:xfrm>
              <a:off x="8218994" y="2609118"/>
              <a:ext cx="374696" cy="253890"/>
            </a:xfrm>
            <a:prstGeom prst="rect">
              <a:avLst/>
            </a:prstGeom>
            <a:noFill/>
          </p:spPr>
          <p:txBody>
            <a:bodyPr wrap="square" rtlCol="0">
              <a:spAutoFit/>
            </a:bodyPr>
            <a:lstStyle/>
            <a:p>
              <a:r>
                <a:rPr lang="en-US" sz="923" b="1" dirty="0">
                  <a:solidFill>
                    <a:schemeClr val="bg1"/>
                  </a:solidFill>
                </a:rPr>
                <a:t>✓ </a:t>
              </a:r>
            </a:p>
          </p:txBody>
        </p:sp>
        <p:sp>
          <p:nvSpPr>
            <p:cNvPr id="99" name="TextBox 98">
              <a:extLst>
                <a:ext uri="{FF2B5EF4-FFF2-40B4-BE49-F238E27FC236}">
                  <a16:creationId xmlns:a16="http://schemas.microsoft.com/office/drawing/2014/main" id="{2DAE4E92-E97F-C244-BAD3-EA2615906518}"/>
                </a:ext>
              </a:extLst>
            </p:cNvPr>
            <p:cNvSpPr txBox="1"/>
            <p:nvPr/>
          </p:nvSpPr>
          <p:spPr>
            <a:xfrm>
              <a:off x="6340316" y="2855339"/>
              <a:ext cx="374696" cy="253890"/>
            </a:xfrm>
            <a:prstGeom prst="rect">
              <a:avLst/>
            </a:prstGeom>
            <a:noFill/>
          </p:spPr>
          <p:txBody>
            <a:bodyPr wrap="square" rtlCol="0">
              <a:spAutoFit/>
            </a:bodyPr>
            <a:lstStyle/>
            <a:p>
              <a:r>
                <a:rPr lang="en-US" sz="923" b="1" dirty="0">
                  <a:solidFill>
                    <a:schemeClr val="bg1"/>
                  </a:solidFill>
                </a:rPr>
                <a:t>✓ </a:t>
              </a:r>
            </a:p>
          </p:txBody>
        </p:sp>
        <p:sp>
          <p:nvSpPr>
            <p:cNvPr id="100" name="TextBox 99">
              <a:extLst>
                <a:ext uri="{FF2B5EF4-FFF2-40B4-BE49-F238E27FC236}">
                  <a16:creationId xmlns:a16="http://schemas.microsoft.com/office/drawing/2014/main" id="{76E62C96-0442-A643-9E05-4166642051EC}"/>
                </a:ext>
              </a:extLst>
            </p:cNvPr>
            <p:cNvSpPr txBox="1"/>
            <p:nvPr/>
          </p:nvSpPr>
          <p:spPr>
            <a:xfrm>
              <a:off x="9466549" y="2732228"/>
              <a:ext cx="374696" cy="253890"/>
            </a:xfrm>
            <a:prstGeom prst="rect">
              <a:avLst/>
            </a:prstGeom>
            <a:noFill/>
          </p:spPr>
          <p:txBody>
            <a:bodyPr wrap="square" rtlCol="0">
              <a:spAutoFit/>
            </a:bodyPr>
            <a:lstStyle/>
            <a:p>
              <a:r>
                <a:rPr lang="en-US" sz="923" b="1" dirty="0">
                  <a:solidFill>
                    <a:schemeClr val="bg1"/>
                  </a:solidFill>
                </a:rPr>
                <a:t>✓ </a:t>
              </a:r>
            </a:p>
          </p:txBody>
        </p:sp>
      </p:grpSp>
      <p:sp>
        <p:nvSpPr>
          <p:cNvPr id="2" name="Title 1"/>
          <p:cNvSpPr>
            <a:spLocks noGrp="1"/>
          </p:cNvSpPr>
          <p:nvPr>
            <p:ph type="title"/>
          </p:nvPr>
        </p:nvSpPr>
        <p:spPr>
          <a:xfrm>
            <a:off x="529141" y="423910"/>
            <a:ext cx="8516214" cy="481533"/>
          </a:xfrm>
        </p:spPr>
        <p:txBody>
          <a:bodyPr/>
          <a:lstStyle/>
          <a:p>
            <a:pPr fontAlgn="b"/>
            <a:r>
              <a:rPr lang="en-US" dirty="0">
                <a:solidFill>
                  <a:schemeClr val="accent1">
                    <a:lumMod val="75000"/>
                  </a:schemeClr>
                </a:solidFill>
              </a:rPr>
              <a:t>GLM</a:t>
            </a:r>
            <a:endParaRPr lang="en-US" sz="2585" dirty="0">
              <a:solidFill>
                <a:schemeClr val="accent1">
                  <a:lumMod val="75000"/>
                </a:schemeClr>
              </a:solidFill>
            </a:endParaRPr>
          </a:p>
        </p:txBody>
      </p:sp>
      <p:sp>
        <p:nvSpPr>
          <p:cNvPr id="3" name="Slide Number Placeholder 2"/>
          <p:cNvSpPr>
            <a:spLocks noGrp="1"/>
          </p:cNvSpPr>
          <p:nvPr>
            <p:ph type="sldNum" sz="quarter" idx="4"/>
          </p:nvPr>
        </p:nvSpPr>
        <p:spPr/>
        <p:txBody>
          <a:bodyPr/>
          <a:lstStyle/>
          <a:p>
            <a:fld id="{24791E93-A2B7-0848-BDB4-10A6DF01D9B6}" type="slidenum">
              <a:rPr lang="en-US" smtClean="0"/>
              <a:pPr/>
              <a:t>20</a:t>
            </a:fld>
            <a:endParaRPr lang="en-US" dirty="0"/>
          </a:p>
        </p:txBody>
      </p:sp>
      <p:grpSp>
        <p:nvGrpSpPr>
          <p:cNvPr id="50" name="Group 49">
            <a:extLst>
              <a:ext uri="{FF2B5EF4-FFF2-40B4-BE49-F238E27FC236}">
                <a16:creationId xmlns:a16="http://schemas.microsoft.com/office/drawing/2014/main" id="{B9413DE5-F880-3F41-B95A-A60D674BF897}"/>
              </a:ext>
            </a:extLst>
          </p:cNvPr>
          <p:cNvGrpSpPr/>
          <p:nvPr/>
        </p:nvGrpSpPr>
        <p:grpSpPr>
          <a:xfrm>
            <a:off x="0" y="905443"/>
            <a:ext cx="4674577" cy="4648471"/>
            <a:chOff x="0" y="695146"/>
            <a:chExt cx="5202897" cy="5128642"/>
          </a:xfrm>
        </p:grpSpPr>
        <p:grpSp>
          <p:nvGrpSpPr>
            <p:cNvPr id="14" name="Group 13">
              <a:extLst>
                <a:ext uri="{FF2B5EF4-FFF2-40B4-BE49-F238E27FC236}">
                  <a16:creationId xmlns:a16="http://schemas.microsoft.com/office/drawing/2014/main" id="{C20B238E-7351-D940-8545-5975979A318A}"/>
                </a:ext>
              </a:extLst>
            </p:cNvPr>
            <p:cNvGrpSpPr/>
            <p:nvPr/>
          </p:nvGrpSpPr>
          <p:grpSpPr>
            <a:xfrm>
              <a:off x="0" y="695146"/>
              <a:ext cx="5202897" cy="5128642"/>
              <a:chOff x="502097" y="821555"/>
              <a:chExt cx="5202897" cy="5128642"/>
            </a:xfrm>
          </p:grpSpPr>
          <p:grpSp>
            <p:nvGrpSpPr>
              <p:cNvPr id="10" name="Group 9">
                <a:extLst>
                  <a:ext uri="{FF2B5EF4-FFF2-40B4-BE49-F238E27FC236}">
                    <a16:creationId xmlns:a16="http://schemas.microsoft.com/office/drawing/2014/main" id="{92CEFC1C-1DCF-9844-B4DC-C0CC72C755F9}"/>
                  </a:ext>
                </a:extLst>
              </p:cNvPr>
              <p:cNvGrpSpPr/>
              <p:nvPr/>
            </p:nvGrpSpPr>
            <p:grpSpPr>
              <a:xfrm>
                <a:off x="502097" y="821555"/>
                <a:ext cx="5053501" cy="5128642"/>
                <a:chOff x="502097" y="821555"/>
                <a:chExt cx="5053501" cy="5128642"/>
              </a:xfrm>
            </p:grpSpPr>
            <p:pic>
              <p:nvPicPr>
                <p:cNvPr id="9" name="Picture 8">
                  <a:extLst>
                    <a:ext uri="{FF2B5EF4-FFF2-40B4-BE49-F238E27FC236}">
                      <a16:creationId xmlns:a16="http://schemas.microsoft.com/office/drawing/2014/main" id="{31EABA06-6276-EE4E-B2A8-AC94D88B8EEF}"/>
                    </a:ext>
                  </a:extLst>
                </p:cNvPr>
                <p:cNvPicPr>
                  <a:picLocks noChangeAspect="1"/>
                </p:cNvPicPr>
                <p:nvPr/>
              </p:nvPicPr>
              <p:blipFill>
                <a:blip r:embed="rId4"/>
                <a:stretch>
                  <a:fillRect/>
                </a:stretch>
              </p:blipFill>
              <p:spPr>
                <a:xfrm>
                  <a:off x="502097" y="821555"/>
                  <a:ext cx="5053501" cy="5128642"/>
                </a:xfrm>
                <a:prstGeom prst="rect">
                  <a:avLst/>
                </a:prstGeom>
              </p:spPr>
            </p:pic>
            <p:sp>
              <p:nvSpPr>
                <p:cNvPr id="27" name="Rectangle 26">
                  <a:extLst>
                    <a:ext uri="{FF2B5EF4-FFF2-40B4-BE49-F238E27FC236}">
                      <a16:creationId xmlns:a16="http://schemas.microsoft.com/office/drawing/2014/main" id="{ED3A9C0D-59DB-414B-90F3-5C85F1248791}"/>
                    </a:ext>
                  </a:extLst>
                </p:cNvPr>
                <p:cNvSpPr/>
                <p:nvPr/>
              </p:nvSpPr>
              <p:spPr>
                <a:xfrm>
                  <a:off x="1716450" y="1002891"/>
                  <a:ext cx="362215" cy="4417142"/>
                </a:xfrm>
                <a:prstGeom prst="rect">
                  <a:avLst/>
                </a:prstGeom>
                <a:solidFill>
                  <a:schemeClr val="accent3">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8" name="Rectangle 27">
                  <a:extLst>
                    <a:ext uri="{FF2B5EF4-FFF2-40B4-BE49-F238E27FC236}">
                      <a16:creationId xmlns:a16="http://schemas.microsoft.com/office/drawing/2014/main" id="{755F7CC0-830F-7B43-A592-6F58CF4126D8}"/>
                    </a:ext>
                  </a:extLst>
                </p:cNvPr>
                <p:cNvSpPr/>
                <p:nvPr/>
              </p:nvSpPr>
              <p:spPr>
                <a:xfrm>
                  <a:off x="2074977" y="1002891"/>
                  <a:ext cx="851719" cy="4417142"/>
                </a:xfrm>
                <a:prstGeom prst="rect">
                  <a:avLst/>
                </a:prstGeom>
                <a:solidFill>
                  <a:srgbClr val="F86432">
                    <a:alpha val="22745"/>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9" name="Rectangle 28">
                  <a:extLst>
                    <a:ext uri="{FF2B5EF4-FFF2-40B4-BE49-F238E27FC236}">
                      <a16:creationId xmlns:a16="http://schemas.microsoft.com/office/drawing/2014/main" id="{D7BB6B78-5BE4-6749-A5DE-1B230A62EB76}"/>
                    </a:ext>
                  </a:extLst>
                </p:cNvPr>
                <p:cNvSpPr/>
                <p:nvPr/>
              </p:nvSpPr>
              <p:spPr>
                <a:xfrm>
                  <a:off x="2924029" y="1002891"/>
                  <a:ext cx="798985" cy="4417142"/>
                </a:xfrm>
                <a:prstGeom prst="rect">
                  <a:avLst/>
                </a:prstGeom>
                <a:solidFill>
                  <a:srgbClr val="00B050">
                    <a:alpha val="2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0" name="Rectangle 29">
                  <a:extLst>
                    <a:ext uri="{FF2B5EF4-FFF2-40B4-BE49-F238E27FC236}">
                      <a16:creationId xmlns:a16="http://schemas.microsoft.com/office/drawing/2014/main" id="{866A5C9A-D007-574F-BFAD-34FAC87BEBEB}"/>
                    </a:ext>
                  </a:extLst>
                </p:cNvPr>
                <p:cNvSpPr/>
                <p:nvPr/>
              </p:nvSpPr>
              <p:spPr>
                <a:xfrm>
                  <a:off x="3723014" y="1002891"/>
                  <a:ext cx="733126" cy="4417142"/>
                </a:xfrm>
                <a:prstGeom prst="rect">
                  <a:avLst/>
                </a:prstGeom>
                <a:solidFill>
                  <a:schemeClr val="accent6">
                    <a:lumMod val="50000"/>
                    <a:lumOff val="50000"/>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1" name="Rectangle 30">
                  <a:extLst>
                    <a:ext uri="{FF2B5EF4-FFF2-40B4-BE49-F238E27FC236}">
                      <a16:creationId xmlns:a16="http://schemas.microsoft.com/office/drawing/2014/main" id="{AAC73D04-1CBA-5049-A06F-663003AF93A8}"/>
                    </a:ext>
                  </a:extLst>
                </p:cNvPr>
                <p:cNvSpPr/>
                <p:nvPr/>
              </p:nvSpPr>
              <p:spPr>
                <a:xfrm>
                  <a:off x="4456140" y="1002891"/>
                  <a:ext cx="477367" cy="4417142"/>
                </a:xfrm>
                <a:prstGeom prst="rect">
                  <a:avLst/>
                </a:prstGeom>
                <a:solidFill>
                  <a:schemeClr val="accent5">
                    <a:lumMod val="60000"/>
                    <a:lumOff val="40000"/>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2" name="Rectangle 31">
                  <a:extLst>
                    <a:ext uri="{FF2B5EF4-FFF2-40B4-BE49-F238E27FC236}">
                      <a16:creationId xmlns:a16="http://schemas.microsoft.com/office/drawing/2014/main" id="{D183B038-4289-8140-A597-7C770A704B15}"/>
                    </a:ext>
                  </a:extLst>
                </p:cNvPr>
                <p:cNvSpPr/>
                <p:nvPr/>
              </p:nvSpPr>
              <p:spPr>
                <a:xfrm>
                  <a:off x="4933508" y="1002891"/>
                  <a:ext cx="111567" cy="4417142"/>
                </a:xfrm>
                <a:prstGeom prst="rect">
                  <a:avLst/>
                </a:prstGeom>
                <a:solidFill>
                  <a:srgbClr val="FFFF00">
                    <a:alpha val="2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3" name="Rectangle 32">
                  <a:extLst>
                    <a:ext uri="{FF2B5EF4-FFF2-40B4-BE49-F238E27FC236}">
                      <a16:creationId xmlns:a16="http://schemas.microsoft.com/office/drawing/2014/main" id="{6D844CED-3791-774A-9309-3F89689F846C}"/>
                    </a:ext>
                  </a:extLst>
                </p:cNvPr>
                <p:cNvSpPr/>
                <p:nvPr/>
              </p:nvSpPr>
              <p:spPr>
                <a:xfrm>
                  <a:off x="5045075" y="1002891"/>
                  <a:ext cx="354223" cy="4417142"/>
                </a:xfrm>
                <a:prstGeom prst="rect">
                  <a:avLst/>
                </a:prstGeom>
                <a:solidFill>
                  <a:srgbClr val="FF0000">
                    <a:alpha val="23137"/>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4" name="Rectangle 33">
                  <a:extLst>
                    <a:ext uri="{FF2B5EF4-FFF2-40B4-BE49-F238E27FC236}">
                      <a16:creationId xmlns:a16="http://schemas.microsoft.com/office/drawing/2014/main" id="{966E5554-6AB6-EE49-80CE-BF34FA6B1721}"/>
                    </a:ext>
                  </a:extLst>
                </p:cNvPr>
                <p:cNvSpPr/>
                <p:nvPr/>
              </p:nvSpPr>
              <p:spPr>
                <a:xfrm>
                  <a:off x="5399298" y="1002891"/>
                  <a:ext cx="123143" cy="4417142"/>
                </a:xfrm>
                <a:prstGeom prst="rect">
                  <a:avLst/>
                </a:prstGeom>
                <a:solidFill>
                  <a:schemeClr val="tx1">
                    <a:alpha val="23137"/>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grpSp>
          <p:sp>
            <p:nvSpPr>
              <p:cNvPr id="11" name="TextBox 10">
                <a:extLst>
                  <a:ext uri="{FF2B5EF4-FFF2-40B4-BE49-F238E27FC236}">
                    <a16:creationId xmlns:a16="http://schemas.microsoft.com/office/drawing/2014/main" id="{031C0AF1-D161-D541-BC39-9C49BF06583C}"/>
                  </a:ext>
                </a:extLst>
              </p:cNvPr>
              <p:cNvSpPr txBox="1"/>
              <p:nvPr/>
            </p:nvSpPr>
            <p:spPr>
              <a:xfrm>
                <a:off x="1644625" y="5371939"/>
                <a:ext cx="590340" cy="195960"/>
              </a:xfrm>
              <a:prstGeom prst="rect">
                <a:avLst/>
              </a:prstGeom>
              <a:noFill/>
            </p:spPr>
            <p:txBody>
              <a:bodyPr wrap="square" rtlCol="0">
                <a:spAutoFit/>
              </a:bodyPr>
              <a:lstStyle/>
              <a:p>
                <a:r>
                  <a:rPr lang="en-US" sz="554" dirty="0" err="1"/>
                  <a:t>Novel_obj</a:t>
                </a:r>
                <a:endParaRPr lang="en-US" sz="554" dirty="0"/>
              </a:p>
            </p:txBody>
          </p:sp>
          <p:sp>
            <p:nvSpPr>
              <p:cNvPr id="35" name="TextBox 34">
                <a:extLst>
                  <a:ext uri="{FF2B5EF4-FFF2-40B4-BE49-F238E27FC236}">
                    <a16:creationId xmlns:a16="http://schemas.microsoft.com/office/drawing/2014/main" id="{244CA4DA-5398-3F47-B0CD-FB5E58F83132}"/>
                  </a:ext>
                </a:extLst>
              </p:cNvPr>
              <p:cNvSpPr txBox="1"/>
              <p:nvPr/>
            </p:nvSpPr>
            <p:spPr>
              <a:xfrm>
                <a:off x="2206814" y="5371939"/>
                <a:ext cx="602783" cy="195960"/>
              </a:xfrm>
              <a:prstGeom prst="rect">
                <a:avLst/>
              </a:prstGeom>
              <a:noFill/>
            </p:spPr>
            <p:txBody>
              <a:bodyPr wrap="square" rtlCol="0">
                <a:spAutoFit/>
              </a:bodyPr>
              <a:lstStyle/>
              <a:p>
                <a:r>
                  <a:rPr lang="en-US" sz="554" dirty="0" err="1"/>
                  <a:t>Open.field</a:t>
                </a:r>
                <a:endParaRPr lang="en-US" sz="554" dirty="0"/>
              </a:p>
            </p:txBody>
          </p:sp>
          <p:sp>
            <p:nvSpPr>
              <p:cNvPr id="36" name="TextBox 35">
                <a:extLst>
                  <a:ext uri="{FF2B5EF4-FFF2-40B4-BE49-F238E27FC236}">
                    <a16:creationId xmlns:a16="http://schemas.microsoft.com/office/drawing/2014/main" id="{E979E61F-02B3-C044-BE04-F271774F98C7}"/>
                  </a:ext>
                </a:extLst>
              </p:cNvPr>
              <p:cNvSpPr txBox="1"/>
              <p:nvPr/>
            </p:nvSpPr>
            <p:spPr>
              <a:xfrm>
                <a:off x="3108060" y="5371939"/>
                <a:ext cx="434333" cy="195960"/>
              </a:xfrm>
              <a:prstGeom prst="rect">
                <a:avLst/>
              </a:prstGeom>
              <a:noFill/>
            </p:spPr>
            <p:txBody>
              <a:bodyPr wrap="square" rtlCol="0">
                <a:spAutoFit/>
              </a:bodyPr>
              <a:lstStyle/>
              <a:p>
                <a:r>
                  <a:rPr lang="en-US" sz="554" dirty="0" err="1"/>
                  <a:t>Mtor</a:t>
                </a:r>
                <a:endParaRPr lang="en-US" sz="554" dirty="0"/>
              </a:p>
            </p:txBody>
          </p:sp>
          <p:sp>
            <p:nvSpPr>
              <p:cNvPr id="37" name="TextBox 36">
                <a:extLst>
                  <a:ext uri="{FF2B5EF4-FFF2-40B4-BE49-F238E27FC236}">
                    <a16:creationId xmlns:a16="http://schemas.microsoft.com/office/drawing/2014/main" id="{2F158DD3-7E40-A44E-874E-A0F4867AE2E7}"/>
                  </a:ext>
                </a:extLst>
              </p:cNvPr>
              <p:cNvSpPr txBox="1"/>
              <p:nvPr/>
            </p:nvSpPr>
            <p:spPr>
              <a:xfrm>
                <a:off x="3937124" y="5371939"/>
                <a:ext cx="434333" cy="195960"/>
              </a:xfrm>
              <a:prstGeom prst="rect">
                <a:avLst/>
              </a:prstGeom>
              <a:noFill/>
            </p:spPr>
            <p:txBody>
              <a:bodyPr wrap="square" rtlCol="0">
                <a:spAutoFit/>
              </a:bodyPr>
              <a:lstStyle/>
              <a:p>
                <a:r>
                  <a:rPr lang="en-US" sz="554" dirty="0"/>
                  <a:t>Pixi</a:t>
                </a:r>
              </a:p>
            </p:txBody>
          </p:sp>
          <p:sp>
            <p:nvSpPr>
              <p:cNvPr id="38" name="TextBox 37">
                <a:extLst>
                  <a:ext uri="{FF2B5EF4-FFF2-40B4-BE49-F238E27FC236}">
                    <a16:creationId xmlns:a16="http://schemas.microsoft.com/office/drawing/2014/main" id="{0FC4A4A3-CFED-4347-94A9-17D2D7B58595}"/>
                  </a:ext>
                </a:extLst>
              </p:cNvPr>
              <p:cNvSpPr txBox="1"/>
              <p:nvPr/>
            </p:nvSpPr>
            <p:spPr>
              <a:xfrm>
                <a:off x="4445315" y="5371939"/>
                <a:ext cx="523015" cy="195960"/>
              </a:xfrm>
              <a:prstGeom prst="rect">
                <a:avLst/>
              </a:prstGeom>
              <a:noFill/>
            </p:spPr>
            <p:txBody>
              <a:bodyPr wrap="square" rtlCol="0">
                <a:spAutoFit/>
              </a:bodyPr>
              <a:lstStyle/>
              <a:p>
                <a:r>
                  <a:rPr lang="en-US" sz="554" dirty="0"/>
                  <a:t>Rotarod</a:t>
                </a:r>
              </a:p>
            </p:txBody>
          </p:sp>
          <p:sp>
            <p:nvSpPr>
              <p:cNvPr id="39" name="TextBox 38">
                <a:extLst>
                  <a:ext uri="{FF2B5EF4-FFF2-40B4-BE49-F238E27FC236}">
                    <a16:creationId xmlns:a16="http://schemas.microsoft.com/office/drawing/2014/main" id="{AA4B3226-1861-0F4A-B8B1-A332A562D93A}"/>
                  </a:ext>
                </a:extLst>
              </p:cNvPr>
              <p:cNvSpPr txBox="1"/>
              <p:nvPr/>
            </p:nvSpPr>
            <p:spPr>
              <a:xfrm>
                <a:off x="4806286" y="5371939"/>
                <a:ext cx="434333" cy="195960"/>
              </a:xfrm>
              <a:prstGeom prst="rect">
                <a:avLst/>
              </a:prstGeom>
              <a:noFill/>
            </p:spPr>
            <p:txBody>
              <a:bodyPr wrap="square" rtlCol="0">
                <a:spAutoFit/>
              </a:bodyPr>
              <a:lstStyle/>
              <a:p>
                <a:r>
                  <a:rPr lang="en-US" sz="554" dirty="0"/>
                  <a:t>Sac</a:t>
                </a:r>
              </a:p>
            </p:txBody>
          </p:sp>
          <p:sp>
            <p:nvSpPr>
              <p:cNvPr id="40" name="TextBox 39">
                <a:extLst>
                  <a:ext uri="{FF2B5EF4-FFF2-40B4-BE49-F238E27FC236}">
                    <a16:creationId xmlns:a16="http://schemas.microsoft.com/office/drawing/2014/main" id="{877D45EA-099F-724E-86CB-400A37B0BAE2}"/>
                  </a:ext>
                </a:extLst>
              </p:cNvPr>
              <p:cNvSpPr txBox="1"/>
              <p:nvPr/>
            </p:nvSpPr>
            <p:spPr>
              <a:xfrm>
                <a:off x="4998993" y="5371939"/>
                <a:ext cx="434333" cy="290048"/>
              </a:xfrm>
              <a:prstGeom prst="rect">
                <a:avLst/>
              </a:prstGeom>
              <a:noFill/>
            </p:spPr>
            <p:txBody>
              <a:bodyPr wrap="square" rtlCol="0">
                <a:spAutoFit/>
              </a:bodyPr>
              <a:lstStyle/>
              <a:p>
                <a:r>
                  <a:rPr lang="en-US" sz="554" dirty="0" err="1"/>
                  <a:t>Tmaze</a:t>
                </a:r>
                <a:endParaRPr lang="en-US" sz="554" dirty="0"/>
              </a:p>
            </p:txBody>
          </p:sp>
          <p:sp>
            <p:nvSpPr>
              <p:cNvPr id="41" name="TextBox 40">
                <a:extLst>
                  <a:ext uri="{FF2B5EF4-FFF2-40B4-BE49-F238E27FC236}">
                    <a16:creationId xmlns:a16="http://schemas.microsoft.com/office/drawing/2014/main" id="{52F34343-343F-444B-AEC3-A8E7B633B870}"/>
                  </a:ext>
                </a:extLst>
              </p:cNvPr>
              <p:cNvSpPr txBox="1"/>
              <p:nvPr/>
            </p:nvSpPr>
            <p:spPr>
              <a:xfrm>
                <a:off x="5270661" y="5372669"/>
                <a:ext cx="434333" cy="195960"/>
              </a:xfrm>
              <a:prstGeom prst="rect">
                <a:avLst/>
              </a:prstGeom>
              <a:noFill/>
            </p:spPr>
            <p:txBody>
              <a:bodyPr wrap="square" rtlCol="0">
                <a:spAutoFit/>
              </a:bodyPr>
              <a:lstStyle/>
              <a:p>
                <a:r>
                  <a:rPr lang="en-US" sz="554" dirty="0"/>
                  <a:t>Urine</a:t>
                </a:r>
              </a:p>
            </p:txBody>
          </p:sp>
        </p:grpSp>
        <p:sp>
          <p:nvSpPr>
            <p:cNvPr id="19" name="TextBox 18">
              <a:extLst>
                <a:ext uri="{FF2B5EF4-FFF2-40B4-BE49-F238E27FC236}">
                  <a16:creationId xmlns:a16="http://schemas.microsoft.com/office/drawing/2014/main" id="{22CC1AC7-C15C-3940-9CA2-2C9F1C7AA6A5}"/>
                </a:ext>
              </a:extLst>
            </p:cNvPr>
            <p:cNvSpPr txBox="1"/>
            <p:nvPr/>
          </p:nvSpPr>
          <p:spPr>
            <a:xfrm>
              <a:off x="2912698" y="2714690"/>
              <a:ext cx="384964" cy="258569"/>
            </a:xfrm>
            <a:prstGeom prst="rect">
              <a:avLst/>
            </a:prstGeom>
            <a:noFill/>
          </p:spPr>
          <p:txBody>
            <a:bodyPr wrap="square" rtlCol="0">
              <a:spAutoFit/>
            </a:bodyPr>
            <a:lstStyle/>
            <a:p>
              <a:r>
                <a:rPr lang="en-US" sz="923" b="1" dirty="0">
                  <a:solidFill>
                    <a:schemeClr val="bg1"/>
                  </a:solidFill>
                </a:rPr>
                <a:t>✓ </a:t>
              </a:r>
            </a:p>
          </p:txBody>
        </p:sp>
        <p:sp>
          <p:nvSpPr>
            <p:cNvPr id="42" name="TextBox 41">
              <a:extLst>
                <a:ext uri="{FF2B5EF4-FFF2-40B4-BE49-F238E27FC236}">
                  <a16:creationId xmlns:a16="http://schemas.microsoft.com/office/drawing/2014/main" id="{426D59B9-04F9-4441-9C08-EAC6BE0BEACD}"/>
                </a:ext>
              </a:extLst>
            </p:cNvPr>
            <p:cNvSpPr txBox="1"/>
            <p:nvPr/>
          </p:nvSpPr>
          <p:spPr>
            <a:xfrm>
              <a:off x="4096740" y="2012001"/>
              <a:ext cx="384964" cy="258569"/>
            </a:xfrm>
            <a:prstGeom prst="rect">
              <a:avLst/>
            </a:prstGeom>
            <a:noFill/>
          </p:spPr>
          <p:txBody>
            <a:bodyPr wrap="square" rtlCol="0">
              <a:spAutoFit/>
            </a:bodyPr>
            <a:lstStyle/>
            <a:p>
              <a:r>
                <a:rPr lang="en-US" sz="923" b="1" dirty="0">
                  <a:solidFill>
                    <a:schemeClr val="bg1"/>
                  </a:solidFill>
                </a:rPr>
                <a:t>✓ </a:t>
              </a:r>
            </a:p>
          </p:txBody>
        </p:sp>
        <p:sp>
          <p:nvSpPr>
            <p:cNvPr id="43" name="TextBox 42">
              <a:extLst>
                <a:ext uri="{FF2B5EF4-FFF2-40B4-BE49-F238E27FC236}">
                  <a16:creationId xmlns:a16="http://schemas.microsoft.com/office/drawing/2014/main" id="{E129F8FE-0B9F-9D47-8CEB-8DDEEAAFC6C7}"/>
                </a:ext>
              </a:extLst>
            </p:cNvPr>
            <p:cNvSpPr txBox="1"/>
            <p:nvPr/>
          </p:nvSpPr>
          <p:spPr>
            <a:xfrm>
              <a:off x="4816286" y="1170949"/>
              <a:ext cx="384964" cy="258569"/>
            </a:xfrm>
            <a:prstGeom prst="rect">
              <a:avLst/>
            </a:prstGeom>
            <a:noFill/>
          </p:spPr>
          <p:txBody>
            <a:bodyPr wrap="square" rtlCol="0">
              <a:spAutoFit/>
            </a:bodyPr>
            <a:lstStyle/>
            <a:p>
              <a:r>
                <a:rPr lang="en-US" sz="923" b="1" dirty="0">
                  <a:solidFill>
                    <a:schemeClr val="bg1"/>
                  </a:solidFill>
                </a:rPr>
                <a:t>✓ </a:t>
              </a:r>
            </a:p>
          </p:txBody>
        </p:sp>
        <p:sp>
          <p:nvSpPr>
            <p:cNvPr id="44" name="TextBox 43">
              <a:extLst>
                <a:ext uri="{FF2B5EF4-FFF2-40B4-BE49-F238E27FC236}">
                  <a16:creationId xmlns:a16="http://schemas.microsoft.com/office/drawing/2014/main" id="{980C4265-A330-8E43-A3B1-B72C0C201FC3}"/>
                </a:ext>
              </a:extLst>
            </p:cNvPr>
            <p:cNvSpPr txBox="1"/>
            <p:nvPr/>
          </p:nvSpPr>
          <p:spPr>
            <a:xfrm>
              <a:off x="1620247" y="1888890"/>
              <a:ext cx="384964" cy="258569"/>
            </a:xfrm>
            <a:prstGeom prst="rect">
              <a:avLst/>
            </a:prstGeom>
            <a:noFill/>
          </p:spPr>
          <p:txBody>
            <a:bodyPr wrap="square" rtlCol="0">
              <a:spAutoFit/>
            </a:bodyPr>
            <a:lstStyle/>
            <a:p>
              <a:r>
                <a:rPr lang="en-US" sz="923" b="1" dirty="0">
                  <a:solidFill>
                    <a:schemeClr val="bg1"/>
                  </a:solidFill>
                </a:rPr>
                <a:t>✓ </a:t>
              </a:r>
            </a:p>
          </p:txBody>
        </p:sp>
        <p:sp>
          <p:nvSpPr>
            <p:cNvPr id="45" name="TextBox 44">
              <a:extLst>
                <a:ext uri="{FF2B5EF4-FFF2-40B4-BE49-F238E27FC236}">
                  <a16:creationId xmlns:a16="http://schemas.microsoft.com/office/drawing/2014/main" id="{5645DC50-DC4A-9146-BF77-05E7B1A6D36E}"/>
                </a:ext>
              </a:extLst>
            </p:cNvPr>
            <p:cNvSpPr txBox="1"/>
            <p:nvPr/>
          </p:nvSpPr>
          <p:spPr>
            <a:xfrm>
              <a:off x="4804042" y="2961942"/>
              <a:ext cx="384964" cy="258569"/>
            </a:xfrm>
            <a:prstGeom prst="rect">
              <a:avLst/>
            </a:prstGeom>
            <a:noFill/>
          </p:spPr>
          <p:txBody>
            <a:bodyPr wrap="square" rtlCol="0">
              <a:spAutoFit/>
            </a:bodyPr>
            <a:lstStyle/>
            <a:p>
              <a:r>
                <a:rPr lang="en-US" sz="923" b="1" dirty="0">
                  <a:solidFill>
                    <a:schemeClr val="bg1"/>
                  </a:solidFill>
                </a:rPr>
                <a:t>✓ </a:t>
              </a:r>
            </a:p>
          </p:txBody>
        </p:sp>
        <p:sp>
          <p:nvSpPr>
            <p:cNvPr id="46" name="TextBox 45">
              <a:extLst>
                <a:ext uri="{FF2B5EF4-FFF2-40B4-BE49-F238E27FC236}">
                  <a16:creationId xmlns:a16="http://schemas.microsoft.com/office/drawing/2014/main" id="{339D5733-BDBC-FE42-A579-A6D94C4368D3}"/>
                </a:ext>
              </a:extLst>
            </p:cNvPr>
            <p:cNvSpPr txBox="1"/>
            <p:nvPr/>
          </p:nvSpPr>
          <p:spPr>
            <a:xfrm>
              <a:off x="2697398" y="2468468"/>
              <a:ext cx="384964" cy="258569"/>
            </a:xfrm>
            <a:prstGeom prst="rect">
              <a:avLst/>
            </a:prstGeom>
            <a:noFill/>
          </p:spPr>
          <p:txBody>
            <a:bodyPr wrap="square" rtlCol="0">
              <a:spAutoFit/>
            </a:bodyPr>
            <a:lstStyle/>
            <a:p>
              <a:r>
                <a:rPr lang="en-US" sz="923" b="1" dirty="0">
                  <a:solidFill>
                    <a:schemeClr val="bg1"/>
                  </a:solidFill>
                </a:rPr>
                <a:t>✓ </a:t>
              </a:r>
            </a:p>
          </p:txBody>
        </p:sp>
        <p:sp>
          <p:nvSpPr>
            <p:cNvPr id="47" name="TextBox 46">
              <a:extLst>
                <a:ext uri="{FF2B5EF4-FFF2-40B4-BE49-F238E27FC236}">
                  <a16:creationId xmlns:a16="http://schemas.microsoft.com/office/drawing/2014/main" id="{F4803220-78D1-CE4C-8EF7-C242DF035273}"/>
                </a:ext>
              </a:extLst>
            </p:cNvPr>
            <p:cNvSpPr txBox="1"/>
            <p:nvPr/>
          </p:nvSpPr>
          <p:spPr>
            <a:xfrm>
              <a:off x="3039260" y="1534758"/>
              <a:ext cx="384964" cy="258569"/>
            </a:xfrm>
            <a:prstGeom prst="rect">
              <a:avLst/>
            </a:prstGeom>
            <a:noFill/>
          </p:spPr>
          <p:txBody>
            <a:bodyPr wrap="square" rtlCol="0">
              <a:spAutoFit/>
            </a:bodyPr>
            <a:lstStyle/>
            <a:p>
              <a:r>
                <a:rPr lang="en-US" sz="923" b="1" dirty="0">
                  <a:solidFill>
                    <a:schemeClr val="bg1"/>
                  </a:solidFill>
                </a:rPr>
                <a:t>✓ </a:t>
              </a:r>
            </a:p>
          </p:txBody>
        </p:sp>
        <p:sp>
          <p:nvSpPr>
            <p:cNvPr id="48" name="TextBox 47">
              <a:extLst>
                <a:ext uri="{FF2B5EF4-FFF2-40B4-BE49-F238E27FC236}">
                  <a16:creationId xmlns:a16="http://schemas.microsoft.com/office/drawing/2014/main" id="{503C716E-CC20-B946-BAD6-CE624C78F92B}"/>
                </a:ext>
              </a:extLst>
            </p:cNvPr>
            <p:cNvSpPr txBox="1"/>
            <p:nvPr/>
          </p:nvSpPr>
          <p:spPr>
            <a:xfrm>
              <a:off x="2912698" y="931497"/>
              <a:ext cx="384964" cy="258569"/>
            </a:xfrm>
            <a:prstGeom prst="rect">
              <a:avLst/>
            </a:prstGeom>
            <a:noFill/>
          </p:spPr>
          <p:txBody>
            <a:bodyPr wrap="square" rtlCol="0">
              <a:spAutoFit/>
            </a:bodyPr>
            <a:lstStyle/>
            <a:p>
              <a:r>
                <a:rPr lang="en-US" sz="923" b="1" dirty="0">
                  <a:solidFill>
                    <a:schemeClr val="bg1"/>
                  </a:solidFill>
                </a:rPr>
                <a:t>✓ </a:t>
              </a:r>
            </a:p>
          </p:txBody>
        </p:sp>
        <p:sp>
          <p:nvSpPr>
            <p:cNvPr id="49" name="TextBox 48">
              <a:extLst>
                <a:ext uri="{FF2B5EF4-FFF2-40B4-BE49-F238E27FC236}">
                  <a16:creationId xmlns:a16="http://schemas.microsoft.com/office/drawing/2014/main" id="{24CADFD0-7130-754E-9433-3CEA24C2D789}"/>
                </a:ext>
              </a:extLst>
            </p:cNvPr>
            <p:cNvSpPr txBox="1"/>
            <p:nvPr/>
          </p:nvSpPr>
          <p:spPr>
            <a:xfrm>
              <a:off x="1620247" y="3552604"/>
              <a:ext cx="384964" cy="258569"/>
            </a:xfrm>
            <a:prstGeom prst="rect">
              <a:avLst/>
            </a:prstGeom>
            <a:noFill/>
          </p:spPr>
          <p:txBody>
            <a:bodyPr wrap="square" rtlCol="0">
              <a:spAutoFit/>
            </a:bodyPr>
            <a:lstStyle/>
            <a:p>
              <a:r>
                <a:rPr lang="en-US" sz="923" b="1" dirty="0">
                  <a:solidFill>
                    <a:schemeClr val="bg1"/>
                  </a:solidFill>
                </a:rPr>
                <a:t>✓ </a:t>
              </a:r>
            </a:p>
          </p:txBody>
        </p:sp>
      </p:grpSp>
      <p:sp>
        <p:nvSpPr>
          <p:cNvPr id="51" name="TextBox 50">
            <a:extLst>
              <a:ext uri="{FF2B5EF4-FFF2-40B4-BE49-F238E27FC236}">
                <a16:creationId xmlns:a16="http://schemas.microsoft.com/office/drawing/2014/main" id="{9FCCA144-F4FC-F949-99DA-CA53710D7084}"/>
              </a:ext>
            </a:extLst>
          </p:cNvPr>
          <p:cNvSpPr txBox="1"/>
          <p:nvPr/>
        </p:nvSpPr>
        <p:spPr>
          <a:xfrm>
            <a:off x="7338320" y="423909"/>
            <a:ext cx="1043876" cy="348109"/>
          </a:xfrm>
          <a:prstGeom prst="rect">
            <a:avLst/>
          </a:prstGeom>
          <a:noFill/>
        </p:spPr>
        <p:txBody>
          <a:bodyPr wrap="none" rtlCol="0">
            <a:spAutoFit/>
          </a:bodyPr>
          <a:lstStyle/>
          <a:p>
            <a:r>
              <a:rPr lang="en-US" sz="1662" dirty="0"/>
              <a:t>FDR&lt;0.1</a:t>
            </a:r>
          </a:p>
        </p:txBody>
      </p:sp>
      <p:sp>
        <p:nvSpPr>
          <p:cNvPr id="103" name="TextBox 102">
            <a:extLst>
              <a:ext uri="{FF2B5EF4-FFF2-40B4-BE49-F238E27FC236}">
                <a16:creationId xmlns:a16="http://schemas.microsoft.com/office/drawing/2014/main" id="{8E4E4898-5C70-C942-BAF7-4001337E5B24}"/>
              </a:ext>
            </a:extLst>
          </p:cNvPr>
          <p:cNvSpPr txBox="1"/>
          <p:nvPr/>
        </p:nvSpPr>
        <p:spPr>
          <a:xfrm>
            <a:off x="2341346" y="423909"/>
            <a:ext cx="4521758" cy="348109"/>
          </a:xfrm>
          <a:prstGeom prst="rect">
            <a:avLst/>
          </a:prstGeom>
          <a:noFill/>
        </p:spPr>
        <p:txBody>
          <a:bodyPr wrap="square" rtlCol="0">
            <a:spAutoFit/>
          </a:bodyPr>
          <a:lstStyle/>
          <a:p>
            <a:r>
              <a:rPr lang="en-US" sz="1662" dirty="0"/>
              <a:t>Phenotype </a:t>
            </a:r>
            <a:r>
              <a:rPr lang="en-US" sz="1662" dirty="0" err="1"/>
              <a:t>i</a:t>
            </a:r>
            <a:r>
              <a:rPr lang="en-US" sz="1662" dirty="0"/>
              <a:t> ~ Sex + Genus </a:t>
            </a:r>
            <a:r>
              <a:rPr lang="en-US" sz="1662" dirty="0" err="1"/>
              <a:t>i</a:t>
            </a:r>
            <a:endParaRPr lang="en-US" sz="1662" dirty="0"/>
          </a:p>
        </p:txBody>
      </p:sp>
    </p:spTree>
    <p:extLst>
      <p:ext uri="{BB962C8B-B14F-4D97-AF65-F5344CB8AC3E}">
        <p14:creationId xmlns:p14="http://schemas.microsoft.com/office/powerpoint/2010/main" val="3242036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141" y="423910"/>
            <a:ext cx="8516214" cy="481533"/>
          </a:xfrm>
        </p:spPr>
        <p:txBody>
          <a:bodyPr/>
          <a:lstStyle/>
          <a:p>
            <a:pPr fontAlgn="b"/>
            <a:r>
              <a:rPr lang="en-US" dirty="0">
                <a:solidFill>
                  <a:schemeClr val="accent1">
                    <a:lumMod val="75000"/>
                  </a:schemeClr>
                </a:solidFill>
              </a:rPr>
              <a:t>LASSO</a:t>
            </a:r>
            <a:endParaRPr lang="en-US" sz="2585" dirty="0">
              <a:solidFill>
                <a:schemeClr val="accent1">
                  <a:lumMod val="75000"/>
                </a:schemeClr>
              </a:solidFill>
            </a:endParaRPr>
          </a:p>
        </p:txBody>
      </p:sp>
      <p:sp>
        <p:nvSpPr>
          <p:cNvPr id="3" name="Slide Number Placeholder 2"/>
          <p:cNvSpPr>
            <a:spLocks noGrp="1"/>
          </p:cNvSpPr>
          <p:nvPr>
            <p:ph type="sldNum" sz="quarter" idx="4"/>
          </p:nvPr>
        </p:nvSpPr>
        <p:spPr/>
        <p:txBody>
          <a:bodyPr/>
          <a:lstStyle/>
          <a:p>
            <a:fld id="{24791E93-A2B7-0848-BDB4-10A6DF01D9B6}" type="slidenum">
              <a:rPr lang="en-US" smtClean="0"/>
              <a:pPr/>
              <a:t>21</a:t>
            </a:fld>
            <a:endParaRPr lang="en-US" dirty="0"/>
          </a:p>
        </p:txBody>
      </p:sp>
      <p:sp>
        <p:nvSpPr>
          <p:cNvPr id="4" name="Rectangle 3">
            <a:extLst>
              <a:ext uri="{FF2B5EF4-FFF2-40B4-BE49-F238E27FC236}">
                <a16:creationId xmlns:a16="http://schemas.microsoft.com/office/drawing/2014/main" id="{2713D3C1-E974-004F-8193-0D41D83FC520}"/>
              </a:ext>
            </a:extLst>
          </p:cNvPr>
          <p:cNvSpPr/>
          <p:nvPr/>
        </p:nvSpPr>
        <p:spPr>
          <a:xfrm>
            <a:off x="9421494" y="3161056"/>
            <a:ext cx="2012954" cy="3077124"/>
          </a:xfrm>
          <a:prstGeom prst="rect">
            <a:avLst/>
          </a:prstGeom>
        </p:spPr>
        <p:txBody>
          <a:bodyPr wrap="square">
            <a:spAutoFit/>
          </a:bodyPr>
          <a:lstStyle/>
          <a:p>
            <a:r>
              <a:rPr lang="en-US" sz="554" dirty="0"/>
              <a:t>[1] "</a:t>
            </a:r>
            <a:r>
              <a:rPr lang="en-US" sz="554" dirty="0" err="1"/>
              <a:t>Acetatifactor</a:t>
            </a:r>
            <a:r>
              <a:rPr lang="en-US" sz="554" dirty="0"/>
              <a:t>"                     </a:t>
            </a:r>
          </a:p>
          <a:p>
            <a:r>
              <a:rPr lang="en-US" sz="554" dirty="0"/>
              <a:t> [2] "</a:t>
            </a:r>
            <a:r>
              <a:rPr lang="en-US" sz="554" dirty="0" err="1"/>
              <a:t>Akkermansia</a:t>
            </a:r>
            <a:r>
              <a:rPr lang="en-US" sz="554" dirty="0"/>
              <a:t>"                       </a:t>
            </a:r>
          </a:p>
          <a:p>
            <a:r>
              <a:rPr lang="en-US" sz="554" dirty="0"/>
              <a:t> [3] "</a:t>
            </a:r>
            <a:r>
              <a:rPr lang="en-US" sz="554" dirty="0" err="1"/>
              <a:t>Anaeroplasma</a:t>
            </a:r>
            <a:r>
              <a:rPr lang="en-US" sz="554" dirty="0"/>
              <a:t>"                      </a:t>
            </a:r>
          </a:p>
          <a:p>
            <a:r>
              <a:rPr lang="en-US" sz="554" dirty="0"/>
              <a:t> [4] "</a:t>
            </a:r>
            <a:r>
              <a:rPr lang="en-US" sz="554" dirty="0" err="1"/>
              <a:t>Anaerotruncus</a:t>
            </a:r>
            <a:r>
              <a:rPr lang="en-US" sz="554" dirty="0"/>
              <a:t>"                     </a:t>
            </a:r>
          </a:p>
          <a:p>
            <a:r>
              <a:rPr lang="en-US" sz="554" dirty="0"/>
              <a:t> [5] "</a:t>
            </a:r>
            <a:r>
              <a:rPr lang="en-US" sz="554" dirty="0" err="1"/>
              <a:t>Anaerovorax</a:t>
            </a:r>
            <a:r>
              <a:rPr lang="en-US" sz="554" dirty="0"/>
              <a:t>"                       </a:t>
            </a:r>
          </a:p>
          <a:p>
            <a:r>
              <a:rPr lang="en-US" sz="554" dirty="0"/>
              <a:t> [6] "</a:t>
            </a:r>
            <a:r>
              <a:rPr lang="en-US" sz="554" dirty="0" err="1"/>
              <a:t>Barnesiella</a:t>
            </a:r>
            <a:r>
              <a:rPr lang="en-US" sz="554" dirty="0"/>
              <a:t>"                       </a:t>
            </a:r>
          </a:p>
          <a:p>
            <a:r>
              <a:rPr lang="en-US" sz="554" dirty="0"/>
              <a:t> [7] "</a:t>
            </a:r>
            <a:r>
              <a:rPr lang="en-US" sz="554" dirty="0" err="1"/>
              <a:t>Butyricicoccus</a:t>
            </a:r>
            <a:r>
              <a:rPr lang="en-US" sz="554" dirty="0"/>
              <a:t>"                    </a:t>
            </a:r>
          </a:p>
          <a:p>
            <a:r>
              <a:rPr lang="en-US" sz="554" dirty="0"/>
              <a:t> [8] "</a:t>
            </a:r>
            <a:r>
              <a:rPr lang="en-US" sz="554" dirty="0" err="1"/>
              <a:t>Butyrivibrio</a:t>
            </a:r>
            <a:r>
              <a:rPr lang="en-US" sz="554" dirty="0"/>
              <a:t>"                      </a:t>
            </a:r>
          </a:p>
          <a:p>
            <a:r>
              <a:rPr lang="en-US" sz="554" dirty="0"/>
              <a:t> [9] "</a:t>
            </a:r>
            <a:r>
              <a:rPr lang="en-US" sz="554" dirty="0" err="1"/>
              <a:t>Catabacter</a:t>
            </a:r>
            <a:r>
              <a:rPr lang="en-US" sz="554" dirty="0"/>
              <a:t>"                        </a:t>
            </a:r>
          </a:p>
          <a:p>
            <a:r>
              <a:rPr lang="en-US" sz="554" dirty="0"/>
              <a:t>[10] "</a:t>
            </a:r>
            <a:r>
              <a:rPr lang="en-US" sz="554" dirty="0" err="1"/>
              <a:t>Clostridium_IV</a:t>
            </a:r>
            <a:r>
              <a:rPr lang="en-US" sz="554" dirty="0"/>
              <a:t>"                    </a:t>
            </a:r>
          </a:p>
          <a:p>
            <a:r>
              <a:rPr lang="en-US" sz="554" dirty="0"/>
              <a:t>[11] "</a:t>
            </a:r>
            <a:r>
              <a:rPr lang="en-US" sz="554" dirty="0" err="1"/>
              <a:t>Clostridium_XlVa</a:t>
            </a:r>
            <a:r>
              <a:rPr lang="en-US" sz="554" dirty="0"/>
              <a:t>"                  </a:t>
            </a:r>
          </a:p>
          <a:p>
            <a:r>
              <a:rPr lang="en-US" sz="554" dirty="0"/>
              <a:t>[12] "</a:t>
            </a:r>
            <a:r>
              <a:rPr lang="en-US" sz="554" dirty="0" err="1"/>
              <a:t>Clostridium_XlVb</a:t>
            </a:r>
            <a:r>
              <a:rPr lang="en-US" sz="554" dirty="0"/>
              <a:t>"                  </a:t>
            </a:r>
          </a:p>
          <a:p>
            <a:r>
              <a:rPr lang="en-US" sz="554" dirty="0"/>
              <a:t>[13] "</a:t>
            </a:r>
            <a:r>
              <a:rPr lang="en-US" sz="554" dirty="0" err="1"/>
              <a:t>Clostridium_XVIII</a:t>
            </a:r>
            <a:r>
              <a:rPr lang="en-US" sz="554" dirty="0"/>
              <a:t>"                 </a:t>
            </a:r>
          </a:p>
          <a:p>
            <a:r>
              <a:rPr lang="en-US" sz="554" dirty="0"/>
              <a:t>[14] "</a:t>
            </a:r>
            <a:r>
              <a:rPr lang="en-US" sz="554" dirty="0" err="1"/>
              <a:t>Coprobacillus</a:t>
            </a:r>
            <a:r>
              <a:rPr lang="en-US" sz="554" dirty="0"/>
              <a:t>"                     </a:t>
            </a:r>
          </a:p>
          <a:p>
            <a:r>
              <a:rPr lang="en-US" sz="554" dirty="0"/>
              <a:t>[15] "Coprococcus"                       </a:t>
            </a:r>
          </a:p>
          <a:p>
            <a:r>
              <a:rPr lang="en-US" sz="554" dirty="0"/>
              <a:t>[16] "</a:t>
            </a:r>
            <a:r>
              <a:rPr lang="en-US" sz="554" dirty="0" err="1"/>
              <a:t>Eisenbergiella</a:t>
            </a:r>
            <a:r>
              <a:rPr lang="en-US" sz="554" dirty="0"/>
              <a:t>"                    </a:t>
            </a:r>
          </a:p>
          <a:p>
            <a:r>
              <a:rPr lang="en-US" sz="554" dirty="0"/>
              <a:t>[17] "</a:t>
            </a:r>
            <a:r>
              <a:rPr lang="en-US" sz="554" dirty="0" err="1"/>
              <a:t>Enterorhabdus</a:t>
            </a:r>
            <a:r>
              <a:rPr lang="en-US" sz="554" dirty="0"/>
              <a:t>"                     </a:t>
            </a:r>
          </a:p>
          <a:p>
            <a:r>
              <a:rPr lang="en-US" sz="554" dirty="0"/>
              <a:t>[18] " </a:t>
            </a:r>
            <a:r>
              <a:rPr lang="en-US" sz="554" dirty="0" err="1"/>
              <a:t>Erysipelotrichaceae_incertae_sedis</a:t>
            </a:r>
            <a:r>
              <a:rPr lang="en-US" sz="554" dirty="0"/>
              <a:t>"</a:t>
            </a:r>
          </a:p>
          <a:p>
            <a:r>
              <a:rPr lang="en-US" sz="554" dirty="0"/>
              <a:t>[19] "</a:t>
            </a:r>
            <a:r>
              <a:rPr lang="en-US" sz="554" dirty="0" err="1"/>
              <a:t>Escherichia.Shigella</a:t>
            </a:r>
            <a:r>
              <a:rPr lang="en-US" sz="554" dirty="0"/>
              <a:t>"              </a:t>
            </a:r>
          </a:p>
          <a:p>
            <a:r>
              <a:rPr lang="en-US" sz="554" dirty="0"/>
              <a:t>[20] "</a:t>
            </a:r>
            <a:r>
              <a:rPr lang="en-US" sz="554" dirty="0" err="1"/>
              <a:t>Flavonifractor</a:t>
            </a:r>
            <a:r>
              <a:rPr lang="en-US" sz="554" dirty="0"/>
              <a:t>"                    </a:t>
            </a:r>
          </a:p>
          <a:p>
            <a:r>
              <a:rPr lang="en-US" sz="554" dirty="0"/>
              <a:t>[21] "</a:t>
            </a:r>
            <a:r>
              <a:rPr lang="en-US" sz="554" dirty="0" err="1"/>
              <a:t>Fusicatenibacter</a:t>
            </a:r>
            <a:r>
              <a:rPr lang="en-US" sz="554" dirty="0"/>
              <a:t>"                  </a:t>
            </a:r>
          </a:p>
          <a:p>
            <a:r>
              <a:rPr lang="en-US" sz="554" dirty="0"/>
              <a:t>[22] "</a:t>
            </a:r>
            <a:r>
              <a:rPr lang="en-US" sz="554" dirty="0" err="1"/>
              <a:t>Hydrogenoanaerobacterium</a:t>
            </a:r>
            <a:r>
              <a:rPr lang="en-US" sz="554" dirty="0"/>
              <a:t>"          </a:t>
            </a:r>
          </a:p>
          <a:p>
            <a:r>
              <a:rPr lang="en-US" sz="554" dirty="0"/>
              <a:t>[23] "</a:t>
            </a:r>
            <a:r>
              <a:rPr lang="en-US" sz="554" dirty="0" err="1"/>
              <a:t>Intestinimonas</a:t>
            </a:r>
            <a:r>
              <a:rPr lang="en-US" sz="554" dirty="0"/>
              <a:t>"                    </a:t>
            </a:r>
          </a:p>
          <a:p>
            <a:r>
              <a:rPr lang="en-US" sz="554" dirty="0"/>
              <a:t>[24] "</a:t>
            </a:r>
            <a:r>
              <a:rPr lang="en-US" sz="554" dirty="0" err="1"/>
              <a:t>Lachnospiracea_incertae_sedis</a:t>
            </a:r>
            <a:r>
              <a:rPr lang="en-US" sz="554" dirty="0"/>
              <a:t>"     </a:t>
            </a:r>
          </a:p>
          <a:p>
            <a:r>
              <a:rPr lang="en-US" sz="554" dirty="0"/>
              <a:t>[25] "Lactobacillus"                     </a:t>
            </a:r>
          </a:p>
          <a:p>
            <a:r>
              <a:rPr lang="en-US" sz="554" dirty="0"/>
              <a:t>[26] "</a:t>
            </a:r>
            <a:r>
              <a:rPr lang="en-US" sz="554" dirty="0" err="1"/>
              <a:t>Lactonifactor</a:t>
            </a:r>
            <a:r>
              <a:rPr lang="en-US" sz="554" dirty="0"/>
              <a:t>"                     </a:t>
            </a:r>
          </a:p>
          <a:p>
            <a:r>
              <a:rPr lang="en-US" sz="554" dirty="0"/>
              <a:t>[27] "</a:t>
            </a:r>
            <a:r>
              <a:rPr lang="en-US" sz="554" dirty="0" err="1"/>
              <a:t>Marvinbryantia</a:t>
            </a:r>
            <a:r>
              <a:rPr lang="en-US" sz="554" dirty="0"/>
              <a:t>"                    </a:t>
            </a:r>
          </a:p>
          <a:p>
            <a:r>
              <a:rPr lang="en-US" sz="554" dirty="0"/>
              <a:t>[28] "</a:t>
            </a:r>
            <a:r>
              <a:rPr lang="en-US" sz="554" dirty="0" err="1"/>
              <a:t>Mobilitalea</a:t>
            </a:r>
            <a:r>
              <a:rPr lang="en-US" sz="554" dirty="0"/>
              <a:t>"                       </a:t>
            </a:r>
          </a:p>
          <a:p>
            <a:r>
              <a:rPr lang="en-US" sz="554" dirty="0"/>
              <a:t>[29] "</a:t>
            </a:r>
            <a:r>
              <a:rPr lang="en-US" sz="554" dirty="0" err="1"/>
              <a:t>Oscillibacter</a:t>
            </a:r>
            <a:r>
              <a:rPr lang="en-US" sz="554" dirty="0"/>
              <a:t>"                     </a:t>
            </a:r>
          </a:p>
          <a:p>
            <a:r>
              <a:rPr lang="en-US" sz="554" dirty="0"/>
              <a:t>[30] "</a:t>
            </a:r>
            <a:r>
              <a:rPr lang="en-US" sz="554" dirty="0" err="1"/>
              <a:t>Pseudoflavonifractor</a:t>
            </a:r>
            <a:r>
              <a:rPr lang="en-US" sz="554" dirty="0"/>
              <a:t>"              </a:t>
            </a:r>
          </a:p>
          <a:p>
            <a:r>
              <a:rPr lang="en-US" sz="554" dirty="0"/>
              <a:t>[31] "</a:t>
            </a:r>
            <a:r>
              <a:rPr lang="en-US" sz="554" dirty="0" err="1"/>
              <a:t>Robinsoniella</a:t>
            </a:r>
            <a:r>
              <a:rPr lang="en-US" sz="554" dirty="0"/>
              <a:t>"                     </a:t>
            </a:r>
          </a:p>
          <a:p>
            <a:r>
              <a:rPr lang="en-US" sz="554" dirty="0"/>
              <a:t>[32] "</a:t>
            </a:r>
            <a:r>
              <a:rPr lang="en-US" sz="554" dirty="0" err="1"/>
              <a:t>Roseburia</a:t>
            </a:r>
            <a:r>
              <a:rPr lang="en-US" sz="554" dirty="0"/>
              <a:t>"                         </a:t>
            </a:r>
          </a:p>
          <a:p>
            <a:r>
              <a:rPr lang="en-US" sz="554" dirty="0"/>
              <a:t>[33] "</a:t>
            </a:r>
            <a:r>
              <a:rPr lang="en-US" sz="554" dirty="0" err="1"/>
              <a:t>Ruminococcus</a:t>
            </a:r>
            <a:r>
              <a:rPr lang="en-US" sz="554" dirty="0"/>
              <a:t>"                      </a:t>
            </a:r>
          </a:p>
          <a:p>
            <a:r>
              <a:rPr lang="en-US" sz="554" dirty="0"/>
              <a:t>[34] "Ruminococcus2"                     </a:t>
            </a:r>
          </a:p>
          <a:p>
            <a:r>
              <a:rPr lang="en-US" sz="554" dirty="0"/>
              <a:t>[35] "</a:t>
            </a:r>
            <a:r>
              <a:rPr lang="en-US" sz="554" dirty="0" err="1"/>
              <a:t>Turicibacter</a:t>
            </a:r>
            <a:r>
              <a:rPr lang="en-US" sz="554" dirty="0"/>
              <a:t>"</a:t>
            </a:r>
          </a:p>
        </p:txBody>
      </p:sp>
      <p:sp>
        <p:nvSpPr>
          <p:cNvPr id="55" name="TextBox 54">
            <a:extLst>
              <a:ext uri="{FF2B5EF4-FFF2-40B4-BE49-F238E27FC236}">
                <a16:creationId xmlns:a16="http://schemas.microsoft.com/office/drawing/2014/main" id="{040C7160-058A-EF44-A9DB-A0E798D69ECD}"/>
              </a:ext>
            </a:extLst>
          </p:cNvPr>
          <p:cNvSpPr txBox="1"/>
          <p:nvPr/>
        </p:nvSpPr>
        <p:spPr>
          <a:xfrm>
            <a:off x="2341346" y="423909"/>
            <a:ext cx="4521758" cy="348109"/>
          </a:xfrm>
          <a:prstGeom prst="rect">
            <a:avLst/>
          </a:prstGeom>
          <a:noFill/>
        </p:spPr>
        <p:txBody>
          <a:bodyPr wrap="square" rtlCol="0">
            <a:spAutoFit/>
          </a:bodyPr>
          <a:lstStyle/>
          <a:p>
            <a:r>
              <a:rPr lang="en-US" sz="1662" dirty="0" err="1"/>
              <a:t>nPhenotype</a:t>
            </a:r>
            <a:r>
              <a:rPr lang="en-US" sz="1662" dirty="0"/>
              <a:t> </a:t>
            </a:r>
            <a:r>
              <a:rPr lang="en-US" sz="1662" dirty="0" err="1"/>
              <a:t>i</a:t>
            </a:r>
            <a:r>
              <a:rPr lang="en-US" sz="1662" dirty="0"/>
              <a:t>+ Sex ~ </a:t>
            </a:r>
            <a:r>
              <a:rPr lang="en-US" sz="1662" dirty="0" err="1"/>
              <a:t>nGenus</a:t>
            </a:r>
            <a:r>
              <a:rPr lang="en-US" sz="1662" dirty="0"/>
              <a:t> </a:t>
            </a:r>
            <a:r>
              <a:rPr lang="en-US" sz="1662" dirty="0" err="1"/>
              <a:t>i</a:t>
            </a:r>
            <a:endParaRPr lang="en-US" sz="1662" dirty="0"/>
          </a:p>
        </p:txBody>
      </p:sp>
      <p:grpSp>
        <p:nvGrpSpPr>
          <p:cNvPr id="10" name="Group 9">
            <a:extLst>
              <a:ext uri="{FF2B5EF4-FFF2-40B4-BE49-F238E27FC236}">
                <a16:creationId xmlns:a16="http://schemas.microsoft.com/office/drawing/2014/main" id="{22E8AA31-2B48-094D-86C4-02F8B1E12D92}"/>
              </a:ext>
            </a:extLst>
          </p:cNvPr>
          <p:cNvGrpSpPr/>
          <p:nvPr/>
        </p:nvGrpSpPr>
        <p:grpSpPr>
          <a:xfrm>
            <a:off x="449723" y="1052834"/>
            <a:ext cx="4561477" cy="4668207"/>
            <a:chOff x="487200" y="854820"/>
            <a:chExt cx="4941600" cy="5057224"/>
          </a:xfrm>
        </p:grpSpPr>
        <p:sp>
          <p:nvSpPr>
            <p:cNvPr id="7" name="Rectangle 6">
              <a:extLst>
                <a:ext uri="{FF2B5EF4-FFF2-40B4-BE49-F238E27FC236}">
                  <a16:creationId xmlns:a16="http://schemas.microsoft.com/office/drawing/2014/main" id="{511A046F-E67E-BB4D-9C32-D40374DD76EB}"/>
                </a:ext>
              </a:extLst>
            </p:cNvPr>
            <p:cNvSpPr/>
            <p:nvPr/>
          </p:nvSpPr>
          <p:spPr>
            <a:xfrm>
              <a:off x="1010751" y="1380764"/>
              <a:ext cx="788758" cy="223047"/>
            </a:xfrm>
            <a:prstGeom prst="rect">
              <a:avLst/>
            </a:prstGeom>
          </p:spPr>
          <p:txBody>
            <a:bodyPr wrap="none">
              <a:spAutoFit/>
            </a:bodyPr>
            <a:lstStyle/>
            <a:p>
              <a:r>
                <a:rPr lang="en-US" sz="738" dirty="0" err="1"/>
                <a:t>Lactonifactor</a:t>
              </a:r>
              <a:endParaRPr lang="en-US" sz="1662" dirty="0"/>
            </a:p>
          </p:txBody>
        </p:sp>
        <p:sp>
          <p:nvSpPr>
            <p:cNvPr id="8" name="Rectangle 7">
              <a:extLst>
                <a:ext uri="{FF2B5EF4-FFF2-40B4-BE49-F238E27FC236}">
                  <a16:creationId xmlns:a16="http://schemas.microsoft.com/office/drawing/2014/main" id="{59DF8667-78FA-2F41-B148-78BE5EE9F9A0}"/>
                </a:ext>
              </a:extLst>
            </p:cNvPr>
            <p:cNvSpPr/>
            <p:nvPr/>
          </p:nvSpPr>
          <p:spPr>
            <a:xfrm>
              <a:off x="961799" y="3214156"/>
              <a:ext cx="1822027" cy="223047"/>
            </a:xfrm>
            <a:prstGeom prst="rect">
              <a:avLst/>
            </a:prstGeom>
          </p:spPr>
          <p:txBody>
            <a:bodyPr wrap="none">
              <a:spAutoFit/>
            </a:bodyPr>
            <a:lstStyle/>
            <a:p>
              <a:r>
                <a:rPr lang="en-US" sz="738" dirty="0" err="1"/>
                <a:t>Erysipelotrichaceae_incertae_sedis</a:t>
              </a:r>
              <a:endParaRPr lang="en-US" sz="1662" dirty="0"/>
            </a:p>
          </p:txBody>
        </p:sp>
        <p:sp>
          <p:nvSpPr>
            <p:cNvPr id="12" name="Rectangle 11">
              <a:extLst>
                <a:ext uri="{FF2B5EF4-FFF2-40B4-BE49-F238E27FC236}">
                  <a16:creationId xmlns:a16="http://schemas.microsoft.com/office/drawing/2014/main" id="{7C3155F6-F0D9-0644-9D4A-1453647A82B0}"/>
                </a:ext>
              </a:extLst>
            </p:cNvPr>
            <p:cNvSpPr/>
            <p:nvPr/>
          </p:nvSpPr>
          <p:spPr>
            <a:xfrm>
              <a:off x="1007544" y="3515006"/>
              <a:ext cx="795704" cy="223047"/>
            </a:xfrm>
            <a:prstGeom prst="rect">
              <a:avLst/>
            </a:prstGeom>
          </p:spPr>
          <p:txBody>
            <a:bodyPr wrap="none">
              <a:spAutoFit/>
            </a:bodyPr>
            <a:lstStyle/>
            <a:p>
              <a:r>
                <a:rPr lang="en-US" sz="738" dirty="0" err="1"/>
                <a:t>Akkermansia</a:t>
              </a:r>
              <a:endParaRPr lang="en-US" sz="1662" dirty="0"/>
            </a:p>
          </p:txBody>
        </p:sp>
        <p:sp>
          <p:nvSpPr>
            <p:cNvPr id="15" name="Rectangle 14">
              <a:extLst>
                <a:ext uri="{FF2B5EF4-FFF2-40B4-BE49-F238E27FC236}">
                  <a16:creationId xmlns:a16="http://schemas.microsoft.com/office/drawing/2014/main" id="{3C9EA209-8325-7F41-8A13-AC0804988296}"/>
                </a:ext>
              </a:extLst>
            </p:cNvPr>
            <p:cNvSpPr/>
            <p:nvPr/>
          </p:nvSpPr>
          <p:spPr>
            <a:xfrm>
              <a:off x="3450442" y="1521957"/>
              <a:ext cx="1814041" cy="1330225"/>
            </a:xfrm>
            <a:prstGeom prst="rect">
              <a:avLst/>
            </a:prstGeom>
          </p:spPr>
          <p:txBody>
            <a:bodyPr wrap="square">
              <a:spAutoFit/>
            </a:bodyPr>
            <a:lstStyle/>
            <a:p>
              <a:r>
                <a:rPr lang="en-US" sz="738" dirty="0" err="1"/>
                <a:t>Lactonifactor</a:t>
              </a:r>
              <a:endParaRPr lang="en-US" sz="738" dirty="0"/>
            </a:p>
            <a:p>
              <a:r>
                <a:rPr lang="en-US" sz="738" dirty="0" err="1"/>
                <a:t>Erysipelotrichaceae_incertae_sedis</a:t>
              </a:r>
              <a:endParaRPr lang="en-US" sz="738" dirty="0"/>
            </a:p>
            <a:p>
              <a:r>
                <a:rPr lang="en-US" sz="738" dirty="0" err="1"/>
                <a:t>Anaeroplasma</a:t>
              </a:r>
              <a:endParaRPr lang="en-US" sz="738" dirty="0"/>
            </a:p>
            <a:p>
              <a:r>
                <a:rPr lang="en-US" sz="738" dirty="0" err="1"/>
                <a:t>Coprobacillus</a:t>
              </a:r>
              <a:endParaRPr lang="en-US" sz="738" dirty="0"/>
            </a:p>
            <a:p>
              <a:r>
                <a:rPr lang="en-US" sz="738" dirty="0" err="1"/>
                <a:t>Akkermansia</a:t>
              </a:r>
              <a:endParaRPr lang="en-US" sz="738" dirty="0"/>
            </a:p>
            <a:p>
              <a:r>
                <a:rPr lang="en-US" sz="738" dirty="0" err="1"/>
                <a:t>Robinsoniella</a:t>
              </a:r>
              <a:endParaRPr lang="en-US" sz="738" dirty="0"/>
            </a:p>
            <a:p>
              <a:r>
                <a:rPr lang="en-US" sz="738" dirty="0"/>
                <a:t>Ruminococcus2</a:t>
              </a:r>
            </a:p>
            <a:p>
              <a:r>
                <a:rPr lang="en-US" sz="738" dirty="0" err="1"/>
                <a:t>Lachnospiracea_incertae_sedis</a:t>
              </a:r>
              <a:endParaRPr lang="en-US" sz="738" dirty="0"/>
            </a:p>
            <a:p>
              <a:r>
                <a:rPr lang="en-US" sz="738" dirty="0" err="1"/>
                <a:t>Turicibacter</a:t>
              </a:r>
              <a:endParaRPr lang="en-US" sz="738" dirty="0"/>
            </a:p>
            <a:p>
              <a:r>
                <a:rPr lang="en-US" sz="738" dirty="0" err="1"/>
                <a:t>Butyrivibrio</a:t>
              </a:r>
              <a:endParaRPr lang="en-US" sz="738" dirty="0"/>
            </a:p>
          </p:txBody>
        </p:sp>
        <p:sp>
          <p:nvSpPr>
            <p:cNvPr id="25" name="Rectangle 24">
              <a:extLst>
                <a:ext uri="{FF2B5EF4-FFF2-40B4-BE49-F238E27FC236}">
                  <a16:creationId xmlns:a16="http://schemas.microsoft.com/office/drawing/2014/main" id="{039B6EFB-3509-8549-B8E5-0CD192F56EA4}"/>
                </a:ext>
              </a:extLst>
            </p:cNvPr>
            <p:cNvSpPr/>
            <p:nvPr/>
          </p:nvSpPr>
          <p:spPr>
            <a:xfrm>
              <a:off x="3160985" y="1379568"/>
              <a:ext cx="1955744" cy="223047"/>
            </a:xfrm>
            <a:prstGeom prst="rect">
              <a:avLst/>
            </a:prstGeom>
          </p:spPr>
          <p:txBody>
            <a:bodyPr wrap="none">
              <a:spAutoFit/>
            </a:bodyPr>
            <a:lstStyle/>
            <a:p>
              <a:r>
                <a:rPr lang="en-US" sz="738" b="1" u="sng" dirty="0"/>
                <a:t>Top 10 genera affect on phenotypes</a:t>
              </a:r>
            </a:p>
          </p:txBody>
        </p:sp>
        <p:grpSp>
          <p:nvGrpSpPr>
            <p:cNvPr id="5" name="Group 4">
              <a:extLst>
                <a:ext uri="{FF2B5EF4-FFF2-40B4-BE49-F238E27FC236}">
                  <a16:creationId xmlns:a16="http://schemas.microsoft.com/office/drawing/2014/main" id="{A632403D-09EF-B345-BE46-BAE43876031C}"/>
                </a:ext>
              </a:extLst>
            </p:cNvPr>
            <p:cNvGrpSpPr/>
            <p:nvPr/>
          </p:nvGrpSpPr>
          <p:grpSpPr>
            <a:xfrm>
              <a:off x="487200" y="854820"/>
              <a:ext cx="4941600" cy="5057224"/>
              <a:chOff x="487200" y="1015106"/>
              <a:chExt cx="4941600" cy="5057224"/>
            </a:xfrm>
          </p:grpSpPr>
          <p:pic>
            <p:nvPicPr>
              <p:cNvPr id="6" name="Picture 5">
                <a:extLst>
                  <a:ext uri="{FF2B5EF4-FFF2-40B4-BE49-F238E27FC236}">
                    <a16:creationId xmlns:a16="http://schemas.microsoft.com/office/drawing/2014/main" id="{5EF27E66-EE75-844C-BB45-0D84901FF4CF}"/>
                  </a:ext>
                </a:extLst>
              </p:cNvPr>
              <p:cNvPicPr>
                <a:picLocks noChangeAspect="1"/>
              </p:cNvPicPr>
              <p:nvPr/>
            </p:nvPicPr>
            <p:blipFill>
              <a:blip r:embed="rId3"/>
              <a:stretch>
                <a:fillRect/>
              </a:stretch>
            </p:blipFill>
            <p:spPr>
              <a:xfrm>
                <a:off x="487200" y="1130730"/>
                <a:ext cx="4941600" cy="4941600"/>
              </a:xfrm>
              <a:prstGeom prst="rect">
                <a:avLst/>
              </a:prstGeom>
            </p:spPr>
          </p:pic>
          <p:sp>
            <p:nvSpPr>
              <p:cNvPr id="23" name="TextBox 22">
                <a:extLst>
                  <a:ext uri="{FF2B5EF4-FFF2-40B4-BE49-F238E27FC236}">
                    <a16:creationId xmlns:a16="http://schemas.microsoft.com/office/drawing/2014/main" id="{6D79E77B-B87E-2C48-AD4F-C031C53C3C6D}"/>
                  </a:ext>
                </a:extLst>
              </p:cNvPr>
              <p:cNvSpPr txBox="1"/>
              <p:nvPr/>
            </p:nvSpPr>
            <p:spPr>
              <a:xfrm>
                <a:off x="957758" y="1015106"/>
                <a:ext cx="3992312" cy="377118"/>
              </a:xfrm>
              <a:prstGeom prst="rect">
                <a:avLst/>
              </a:prstGeom>
              <a:solidFill>
                <a:schemeClr val="bg1"/>
              </a:solidFill>
            </p:spPr>
            <p:txBody>
              <a:bodyPr wrap="square" rtlCol="0">
                <a:spAutoFit/>
              </a:bodyPr>
              <a:lstStyle/>
              <a:p>
                <a:r>
                  <a:rPr lang="en-US" sz="1662" dirty="0"/>
                  <a:t>Young Mice (6 months)</a:t>
                </a:r>
                <a:r>
                  <a:rPr lang="en-US" sz="923" dirty="0"/>
                  <a:t> 77 samples, 20 variables</a:t>
                </a:r>
              </a:p>
            </p:txBody>
          </p:sp>
        </p:grpSp>
      </p:grpSp>
      <p:grpSp>
        <p:nvGrpSpPr>
          <p:cNvPr id="13" name="Group 12">
            <a:extLst>
              <a:ext uri="{FF2B5EF4-FFF2-40B4-BE49-F238E27FC236}">
                <a16:creationId xmlns:a16="http://schemas.microsoft.com/office/drawing/2014/main" id="{125407A6-B5AC-9941-98B8-FECCE1679EBE}"/>
              </a:ext>
            </a:extLst>
          </p:cNvPr>
          <p:cNvGrpSpPr/>
          <p:nvPr/>
        </p:nvGrpSpPr>
        <p:grpSpPr>
          <a:xfrm>
            <a:off x="4787248" y="1045544"/>
            <a:ext cx="4561477" cy="4668287"/>
            <a:chOff x="5186185" y="846922"/>
            <a:chExt cx="4941600" cy="5057311"/>
          </a:xfrm>
        </p:grpSpPr>
        <p:grpSp>
          <p:nvGrpSpPr>
            <p:cNvPr id="11" name="Group 10">
              <a:extLst>
                <a:ext uri="{FF2B5EF4-FFF2-40B4-BE49-F238E27FC236}">
                  <a16:creationId xmlns:a16="http://schemas.microsoft.com/office/drawing/2014/main" id="{084D5083-9933-D145-A621-3D954E05FE9E}"/>
                </a:ext>
              </a:extLst>
            </p:cNvPr>
            <p:cNvGrpSpPr/>
            <p:nvPr/>
          </p:nvGrpSpPr>
          <p:grpSpPr>
            <a:xfrm>
              <a:off x="5677676" y="1373894"/>
              <a:ext cx="4253847" cy="2219241"/>
              <a:chOff x="5677676" y="1373894"/>
              <a:chExt cx="4253847" cy="2219241"/>
            </a:xfrm>
          </p:grpSpPr>
          <p:sp>
            <p:nvSpPr>
              <p:cNvPr id="17" name="Rectangle 16">
                <a:extLst>
                  <a:ext uri="{FF2B5EF4-FFF2-40B4-BE49-F238E27FC236}">
                    <a16:creationId xmlns:a16="http://schemas.microsoft.com/office/drawing/2014/main" id="{0AECB295-1994-7F44-931C-CCA41AB7E277}"/>
                  </a:ext>
                </a:extLst>
              </p:cNvPr>
              <p:cNvSpPr/>
              <p:nvPr/>
            </p:nvSpPr>
            <p:spPr>
              <a:xfrm>
                <a:off x="5677676" y="1380764"/>
                <a:ext cx="825226" cy="223047"/>
              </a:xfrm>
              <a:prstGeom prst="rect">
                <a:avLst/>
              </a:prstGeom>
            </p:spPr>
            <p:txBody>
              <a:bodyPr wrap="none">
                <a:spAutoFit/>
              </a:bodyPr>
              <a:lstStyle/>
              <a:p>
                <a:r>
                  <a:rPr lang="en-US" sz="738" dirty="0" err="1"/>
                  <a:t>Coprobacillus</a:t>
                </a:r>
                <a:endParaRPr lang="en-US" sz="1662" dirty="0"/>
              </a:p>
            </p:txBody>
          </p:sp>
          <p:sp>
            <p:nvSpPr>
              <p:cNvPr id="18" name="Rectangle 17">
                <a:extLst>
                  <a:ext uri="{FF2B5EF4-FFF2-40B4-BE49-F238E27FC236}">
                    <a16:creationId xmlns:a16="http://schemas.microsoft.com/office/drawing/2014/main" id="{55A35BF7-AAD9-4744-AFCC-0198D07450BC}"/>
                  </a:ext>
                </a:extLst>
              </p:cNvPr>
              <p:cNvSpPr/>
              <p:nvPr/>
            </p:nvSpPr>
            <p:spPr>
              <a:xfrm>
                <a:off x="5677676" y="1616123"/>
                <a:ext cx="990202" cy="223047"/>
              </a:xfrm>
              <a:prstGeom prst="rect">
                <a:avLst/>
              </a:prstGeom>
            </p:spPr>
            <p:txBody>
              <a:bodyPr wrap="none">
                <a:spAutoFit/>
              </a:bodyPr>
              <a:lstStyle/>
              <a:p>
                <a:r>
                  <a:rPr lang="en-US" sz="738" dirty="0" err="1"/>
                  <a:t>Clostridium_XVIII</a:t>
                </a:r>
                <a:endParaRPr lang="en-US" sz="1662" dirty="0"/>
              </a:p>
            </p:txBody>
          </p:sp>
          <p:sp>
            <p:nvSpPr>
              <p:cNvPr id="20" name="Rectangle 19">
                <a:extLst>
                  <a:ext uri="{FF2B5EF4-FFF2-40B4-BE49-F238E27FC236}">
                    <a16:creationId xmlns:a16="http://schemas.microsoft.com/office/drawing/2014/main" id="{39D45A3F-4CA3-6247-A98A-97B9F008F91B}"/>
                  </a:ext>
                </a:extLst>
              </p:cNvPr>
              <p:cNvSpPr/>
              <p:nvPr/>
            </p:nvSpPr>
            <p:spPr>
              <a:xfrm>
                <a:off x="5711205" y="2482026"/>
                <a:ext cx="859957" cy="223047"/>
              </a:xfrm>
              <a:prstGeom prst="rect">
                <a:avLst/>
              </a:prstGeom>
            </p:spPr>
            <p:txBody>
              <a:bodyPr wrap="none">
                <a:spAutoFit/>
              </a:bodyPr>
              <a:lstStyle/>
              <a:p>
                <a:r>
                  <a:rPr lang="en-US" sz="738" dirty="0" err="1"/>
                  <a:t>Butyricicoccus</a:t>
                </a:r>
                <a:endParaRPr lang="en-US" sz="1662" dirty="0"/>
              </a:p>
            </p:txBody>
          </p:sp>
          <p:sp>
            <p:nvSpPr>
              <p:cNvPr id="21" name="Rectangle 20">
                <a:extLst>
                  <a:ext uri="{FF2B5EF4-FFF2-40B4-BE49-F238E27FC236}">
                    <a16:creationId xmlns:a16="http://schemas.microsoft.com/office/drawing/2014/main" id="{1D059C12-E387-9346-864B-2FDED82FE205}"/>
                  </a:ext>
                </a:extLst>
              </p:cNvPr>
              <p:cNvSpPr/>
              <p:nvPr/>
            </p:nvSpPr>
            <p:spPr>
              <a:xfrm>
                <a:off x="5677676" y="2744185"/>
                <a:ext cx="788758" cy="223047"/>
              </a:xfrm>
              <a:prstGeom prst="rect">
                <a:avLst/>
              </a:prstGeom>
            </p:spPr>
            <p:txBody>
              <a:bodyPr wrap="none">
                <a:spAutoFit/>
              </a:bodyPr>
              <a:lstStyle/>
              <a:p>
                <a:r>
                  <a:rPr lang="en-US" sz="738" dirty="0" err="1"/>
                  <a:t>Lactonifactor</a:t>
                </a:r>
                <a:endParaRPr lang="en-US" sz="1662" dirty="0"/>
              </a:p>
            </p:txBody>
          </p:sp>
          <p:sp>
            <p:nvSpPr>
              <p:cNvPr id="52" name="Rectangle 51">
                <a:extLst>
                  <a:ext uri="{FF2B5EF4-FFF2-40B4-BE49-F238E27FC236}">
                    <a16:creationId xmlns:a16="http://schemas.microsoft.com/office/drawing/2014/main" id="{FA059E02-548D-3845-B49D-8FD4409516B3}"/>
                  </a:ext>
                </a:extLst>
              </p:cNvPr>
              <p:cNvSpPr/>
              <p:nvPr/>
            </p:nvSpPr>
            <p:spPr>
              <a:xfrm>
                <a:off x="5707106" y="2909399"/>
                <a:ext cx="1005830" cy="207696"/>
              </a:xfrm>
              <a:prstGeom prst="rect">
                <a:avLst/>
              </a:prstGeom>
            </p:spPr>
            <p:txBody>
              <a:bodyPr wrap="none">
                <a:spAutoFit/>
              </a:bodyPr>
              <a:lstStyle/>
              <a:p>
                <a:r>
                  <a:rPr lang="en-US" sz="646" dirty="0" err="1"/>
                  <a:t>Escherichia.Shigella</a:t>
                </a:r>
                <a:endParaRPr lang="en-US" sz="1662" dirty="0"/>
              </a:p>
            </p:txBody>
          </p:sp>
          <p:sp>
            <p:nvSpPr>
              <p:cNvPr id="22" name="Rectangle 21">
                <a:extLst>
                  <a:ext uri="{FF2B5EF4-FFF2-40B4-BE49-F238E27FC236}">
                    <a16:creationId xmlns:a16="http://schemas.microsoft.com/office/drawing/2014/main" id="{09323B74-6838-FA41-8D7A-9ADF2C05BC2C}"/>
                  </a:ext>
                </a:extLst>
              </p:cNvPr>
              <p:cNvSpPr/>
              <p:nvPr/>
            </p:nvSpPr>
            <p:spPr>
              <a:xfrm>
                <a:off x="5711205" y="3370088"/>
                <a:ext cx="818280" cy="223047"/>
              </a:xfrm>
              <a:prstGeom prst="rect">
                <a:avLst/>
              </a:prstGeom>
            </p:spPr>
            <p:txBody>
              <a:bodyPr wrap="none">
                <a:spAutoFit/>
              </a:bodyPr>
              <a:lstStyle/>
              <a:p>
                <a:r>
                  <a:rPr lang="en-US" sz="738" dirty="0" err="1"/>
                  <a:t>Robinsoniella</a:t>
                </a:r>
                <a:endParaRPr lang="en-US" sz="1662" dirty="0"/>
              </a:p>
            </p:txBody>
          </p:sp>
          <p:sp>
            <p:nvSpPr>
              <p:cNvPr id="24" name="Rectangle 23">
                <a:extLst>
                  <a:ext uri="{FF2B5EF4-FFF2-40B4-BE49-F238E27FC236}">
                    <a16:creationId xmlns:a16="http://schemas.microsoft.com/office/drawing/2014/main" id="{92285435-8E4A-EF45-98B3-846058D29C4E}"/>
                  </a:ext>
                </a:extLst>
              </p:cNvPr>
              <p:cNvSpPr/>
              <p:nvPr/>
            </p:nvSpPr>
            <p:spPr>
              <a:xfrm>
                <a:off x="8216618" y="1562876"/>
                <a:ext cx="1668552" cy="1330225"/>
              </a:xfrm>
              <a:prstGeom prst="rect">
                <a:avLst/>
              </a:prstGeom>
            </p:spPr>
            <p:txBody>
              <a:bodyPr wrap="square">
                <a:spAutoFit/>
              </a:bodyPr>
              <a:lstStyle/>
              <a:p>
                <a:r>
                  <a:rPr lang="en-US" sz="738" dirty="0" err="1"/>
                  <a:t>Coprobacillus</a:t>
                </a:r>
                <a:endParaRPr lang="en-US" sz="738" dirty="0"/>
              </a:p>
              <a:p>
                <a:r>
                  <a:rPr lang="en-US" sz="738" dirty="0" err="1"/>
                  <a:t>Clostridium_XVIII</a:t>
                </a:r>
                <a:endParaRPr lang="en-US" sz="738" dirty="0"/>
              </a:p>
              <a:p>
                <a:r>
                  <a:rPr lang="en-US" sz="738" dirty="0" err="1"/>
                  <a:t>Butyricicoccus</a:t>
                </a:r>
                <a:endParaRPr lang="en-US" sz="738" dirty="0"/>
              </a:p>
              <a:p>
                <a:r>
                  <a:rPr lang="en-US" sz="738" dirty="0" err="1"/>
                  <a:t>Lactonifactor</a:t>
                </a:r>
                <a:endParaRPr lang="en-US" sz="738" dirty="0"/>
              </a:p>
              <a:p>
                <a:r>
                  <a:rPr lang="en-US" sz="738" dirty="0" err="1"/>
                  <a:t>Escherichia.Shigella</a:t>
                </a:r>
                <a:endParaRPr lang="en-US" sz="738" dirty="0"/>
              </a:p>
              <a:p>
                <a:r>
                  <a:rPr lang="en-US" sz="738" dirty="0" err="1"/>
                  <a:t>Robinsoniella</a:t>
                </a:r>
                <a:endParaRPr lang="en-US" sz="738" dirty="0"/>
              </a:p>
              <a:p>
                <a:r>
                  <a:rPr lang="en-US" sz="738" dirty="0" err="1"/>
                  <a:t>Anaerovorax</a:t>
                </a:r>
                <a:endParaRPr lang="en-US" sz="738" dirty="0"/>
              </a:p>
              <a:p>
                <a:r>
                  <a:rPr lang="en-US" sz="738" dirty="0" err="1"/>
                  <a:t>Pseudoflavonifractor</a:t>
                </a:r>
                <a:endParaRPr lang="en-US" sz="738" dirty="0"/>
              </a:p>
              <a:p>
                <a:r>
                  <a:rPr lang="en-US" sz="738" dirty="0" err="1"/>
                  <a:t>Lachnospiracea_incertae_sedis</a:t>
                </a:r>
                <a:endParaRPr lang="en-US" sz="738" dirty="0"/>
              </a:p>
              <a:p>
                <a:r>
                  <a:rPr lang="en-US" sz="738" dirty="0"/>
                  <a:t>Coprococcus</a:t>
                </a:r>
              </a:p>
            </p:txBody>
          </p:sp>
          <p:sp>
            <p:nvSpPr>
              <p:cNvPr id="53" name="Rectangle 52">
                <a:extLst>
                  <a:ext uri="{FF2B5EF4-FFF2-40B4-BE49-F238E27FC236}">
                    <a16:creationId xmlns:a16="http://schemas.microsoft.com/office/drawing/2014/main" id="{2C84ABC3-94C9-0C45-8FE5-00C226551B0F}"/>
                  </a:ext>
                </a:extLst>
              </p:cNvPr>
              <p:cNvSpPr/>
              <p:nvPr/>
            </p:nvSpPr>
            <p:spPr>
              <a:xfrm>
                <a:off x="7975779" y="1373894"/>
                <a:ext cx="1955744" cy="223048"/>
              </a:xfrm>
              <a:prstGeom prst="rect">
                <a:avLst/>
              </a:prstGeom>
            </p:spPr>
            <p:txBody>
              <a:bodyPr wrap="none">
                <a:spAutoFit/>
              </a:bodyPr>
              <a:lstStyle/>
              <a:p>
                <a:r>
                  <a:rPr lang="en-US" sz="738" b="1" u="sng" dirty="0"/>
                  <a:t>Top 10 genera affect on phenotypes</a:t>
                </a:r>
              </a:p>
            </p:txBody>
          </p:sp>
        </p:grpSp>
        <p:grpSp>
          <p:nvGrpSpPr>
            <p:cNvPr id="9" name="Group 8">
              <a:extLst>
                <a:ext uri="{FF2B5EF4-FFF2-40B4-BE49-F238E27FC236}">
                  <a16:creationId xmlns:a16="http://schemas.microsoft.com/office/drawing/2014/main" id="{29C3B73C-8834-FB4A-968A-26F588FCCFC1}"/>
                </a:ext>
              </a:extLst>
            </p:cNvPr>
            <p:cNvGrpSpPr/>
            <p:nvPr/>
          </p:nvGrpSpPr>
          <p:grpSpPr>
            <a:xfrm>
              <a:off x="5186185" y="846922"/>
              <a:ext cx="4941600" cy="5057311"/>
              <a:chOff x="5186185" y="1007208"/>
              <a:chExt cx="4941600" cy="5057311"/>
            </a:xfrm>
          </p:grpSpPr>
          <p:pic>
            <p:nvPicPr>
              <p:cNvPr id="16" name="Picture 15">
                <a:extLst>
                  <a:ext uri="{FF2B5EF4-FFF2-40B4-BE49-F238E27FC236}">
                    <a16:creationId xmlns:a16="http://schemas.microsoft.com/office/drawing/2014/main" id="{AA206A7E-DF10-844E-A02F-2E3AF68A4AC2}"/>
                  </a:ext>
                </a:extLst>
              </p:cNvPr>
              <p:cNvPicPr>
                <a:picLocks noChangeAspect="1"/>
              </p:cNvPicPr>
              <p:nvPr/>
            </p:nvPicPr>
            <p:blipFill>
              <a:blip r:embed="rId4"/>
              <a:stretch>
                <a:fillRect/>
              </a:stretch>
            </p:blipFill>
            <p:spPr>
              <a:xfrm>
                <a:off x="5186185" y="1122919"/>
                <a:ext cx="4941600" cy="4941600"/>
              </a:xfrm>
              <a:prstGeom prst="rect">
                <a:avLst/>
              </a:prstGeom>
            </p:spPr>
          </p:pic>
          <p:sp>
            <p:nvSpPr>
              <p:cNvPr id="27" name="TextBox 26">
                <a:extLst>
                  <a:ext uri="{FF2B5EF4-FFF2-40B4-BE49-F238E27FC236}">
                    <a16:creationId xmlns:a16="http://schemas.microsoft.com/office/drawing/2014/main" id="{D772647A-38A3-9E46-A640-5E2BE9E02253}"/>
                  </a:ext>
                </a:extLst>
              </p:cNvPr>
              <p:cNvSpPr txBox="1"/>
              <p:nvPr/>
            </p:nvSpPr>
            <p:spPr>
              <a:xfrm>
                <a:off x="5665618" y="1007208"/>
                <a:ext cx="4219551" cy="377118"/>
              </a:xfrm>
              <a:prstGeom prst="rect">
                <a:avLst/>
              </a:prstGeom>
              <a:solidFill>
                <a:schemeClr val="bg1"/>
              </a:solidFill>
            </p:spPr>
            <p:txBody>
              <a:bodyPr wrap="square" rtlCol="0">
                <a:spAutoFit/>
              </a:bodyPr>
              <a:lstStyle/>
              <a:p>
                <a:r>
                  <a:rPr lang="en-US" sz="1662" dirty="0"/>
                  <a:t>Old Mice (18 months) </a:t>
                </a:r>
                <a:r>
                  <a:rPr lang="en-US" sz="923" dirty="0"/>
                  <a:t>101</a:t>
                </a:r>
                <a:r>
                  <a:rPr lang="en-US" sz="1662" dirty="0"/>
                  <a:t> </a:t>
                </a:r>
                <a:r>
                  <a:rPr lang="en-US" sz="923" dirty="0"/>
                  <a:t>samples, 20 variables</a:t>
                </a:r>
              </a:p>
            </p:txBody>
          </p:sp>
        </p:grpSp>
      </p:grpSp>
    </p:spTree>
    <p:extLst>
      <p:ext uri="{BB962C8B-B14F-4D97-AF65-F5344CB8AC3E}">
        <p14:creationId xmlns:p14="http://schemas.microsoft.com/office/powerpoint/2010/main" val="1741685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7CB4-18CF-1847-B7B2-0DB4336E2F8B}"/>
              </a:ext>
            </a:extLst>
          </p:cNvPr>
          <p:cNvSpPr>
            <a:spLocks noGrp="1"/>
          </p:cNvSpPr>
          <p:nvPr>
            <p:ph type="title"/>
          </p:nvPr>
        </p:nvSpPr>
        <p:spPr>
          <a:xfrm>
            <a:off x="724703" y="198438"/>
            <a:ext cx="8288668" cy="792162"/>
          </a:xfrm>
        </p:spPr>
        <p:txBody>
          <a:bodyPr/>
          <a:lstStyle/>
          <a:p>
            <a:pPr algn="ctr"/>
            <a:r>
              <a:rPr lang="en-US" sz="3200" dirty="0"/>
              <a:t>Host genetic control of the microbiome in mouse chromosome substitution strains</a:t>
            </a:r>
          </a:p>
        </p:txBody>
      </p:sp>
      <p:sp>
        <p:nvSpPr>
          <p:cNvPr id="3" name="Slide Number Placeholder 2">
            <a:extLst>
              <a:ext uri="{FF2B5EF4-FFF2-40B4-BE49-F238E27FC236}">
                <a16:creationId xmlns:a16="http://schemas.microsoft.com/office/drawing/2014/main" id="{2228AA64-6D38-C147-B9CF-21D1C742A02A}"/>
              </a:ext>
            </a:extLst>
          </p:cNvPr>
          <p:cNvSpPr>
            <a:spLocks noGrp="1"/>
          </p:cNvSpPr>
          <p:nvPr>
            <p:ph type="sldNum" sz="quarter" idx="4"/>
          </p:nvPr>
        </p:nvSpPr>
        <p:spPr/>
        <p:txBody>
          <a:bodyPr/>
          <a:lstStyle/>
          <a:p>
            <a:fld id="{24791E93-A2B7-0848-BDB4-10A6DF01D9B6}" type="slidenum">
              <a:rPr lang="en-US" smtClean="0"/>
              <a:pPr/>
              <a:t>22</a:t>
            </a:fld>
            <a:endParaRPr lang="en-US" dirty="0"/>
          </a:p>
        </p:txBody>
      </p:sp>
      <p:graphicFrame>
        <p:nvGraphicFramePr>
          <p:cNvPr id="5" name="Object 4">
            <a:extLst>
              <a:ext uri="{FF2B5EF4-FFF2-40B4-BE49-F238E27FC236}">
                <a16:creationId xmlns:a16="http://schemas.microsoft.com/office/drawing/2014/main" id="{C8ABDD87-8206-2949-8227-7B730BC4B0C2}"/>
              </a:ext>
            </a:extLst>
          </p:cNvPr>
          <p:cNvGraphicFramePr>
            <a:graphicFrameLocks noChangeAspect="1"/>
          </p:cNvGraphicFramePr>
          <p:nvPr>
            <p:extLst/>
          </p:nvPr>
        </p:nvGraphicFramePr>
        <p:xfrm>
          <a:off x="724703" y="1277655"/>
          <a:ext cx="7997001" cy="4471792"/>
        </p:xfrm>
        <a:graphic>
          <a:graphicData uri="http://schemas.openxmlformats.org/presentationml/2006/ole">
            <mc:AlternateContent xmlns:mc="http://schemas.openxmlformats.org/markup-compatibility/2006">
              <mc:Choice xmlns:v="urn:schemas-microsoft-com:vml" Requires="v">
                <p:oleObj spid="_x0000_s2095" name="Document" r:id="rId3" imgW="3111500" imgH="1739900" progId="Word.Document.12">
                  <p:embed/>
                </p:oleObj>
              </mc:Choice>
              <mc:Fallback>
                <p:oleObj name="Document" r:id="rId3" imgW="3111500" imgH="1739900" progId="Word.Document.12">
                  <p:embed/>
                  <p:pic>
                    <p:nvPicPr>
                      <p:cNvPr id="5" name="Object 4">
                        <a:extLst>
                          <a:ext uri="{FF2B5EF4-FFF2-40B4-BE49-F238E27FC236}">
                            <a16:creationId xmlns:a16="http://schemas.microsoft.com/office/drawing/2014/main" id="{C8ABDD87-8206-2949-8227-7B730BC4B0C2}"/>
                          </a:ext>
                        </a:extLst>
                      </p:cNvPr>
                      <p:cNvPicPr/>
                      <p:nvPr/>
                    </p:nvPicPr>
                    <p:blipFill>
                      <a:blip r:embed="rId4"/>
                      <a:stretch>
                        <a:fillRect/>
                      </a:stretch>
                    </p:blipFill>
                    <p:spPr>
                      <a:xfrm>
                        <a:off x="724703" y="1277655"/>
                        <a:ext cx="7997001" cy="447179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FDA3294-95A0-9846-B0B0-32A20EAD1E6C}"/>
              </a:ext>
            </a:extLst>
          </p:cNvPr>
          <p:cNvSpPr txBox="1"/>
          <p:nvPr/>
        </p:nvSpPr>
        <p:spPr>
          <a:xfrm>
            <a:off x="3497943" y="5645466"/>
            <a:ext cx="5002331" cy="369332"/>
          </a:xfrm>
          <a:prstGeom prst="rect">
            <a:avLst/>
          </a:prstGeom>
          <a:noFill/>
        </p:spPr>
        <p:txBody>
          <a:bodyPr wrap="none" rtlCol="0">
            <a:spAutoFit/>
          </a:bodyPr>
          <a:lstStyle/>
          <a:p>
            <a:r>
              <a:rPr lang="en-US" dirty="0"/>
              <a:t>Johnson, Nadeau, and Weinstock, unpublished</a:t>
            </a:r>
          </a:p>
        </p:txBody>
      </p:sp>
    </p:spTree>
    <p:extLst>
      <p:ext uri="{BB962C8B-B14F-4D97-AF65-F5344CB8AC3E}">
        <p14:creationId xmlns:p14="http://schemas.microsoft.com/office/powerpoint/2010/main" val="413662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28" y="182673"/>
            <a:ext cx="8154649" cy="792162"/>
          </a:xfrm>
        </p:spPr>
        <p:txBody>
          <a:bodyPr/>
          <a:lstStyle/>
          <a:p>
            <a:pPr algn="ctr"/>
            <a:r>
              <a:rPr lang="en-US" dirty="0">
                <a:solidFill>
                  <a:srgbClr val="0070C0"/>
                </a:solidFill>
              </a:rPr>
              <a:t>Collaborative Cross (CC) and Diversity Outbred (DO) mice</a:t>
            </a:r>
          </a:p>
        </p:txBody>
      </p:sp>
      <p:pic>
        <p:nvPicPr>
          <p:cNvPr id="6" name="Picture 7" descr="parent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33941" y="1529255"/>
            <a:ext cx="1990727" cy="1505998"/>
          </a:xfrm>
          <a:prstGeom prst="rect">
            <a:avLst/>
          </a:prstGeom>
          <a:noFill/>
          <a:ln w="9525">
            <a:noFill/>
            <a:miter lim="800000"/>
            <a:headEnd/>
            <a:tailEnd/>
          </a:ln>
        </p:spPr>
      </p:pic>
      <p:pic>
        <p:nvPicPr>
          <p:cNvPr id="9" name="Picture 8">
            <a:extLst>
              <a:ext uri="{FF2B5EF4-FFF2-40B4-BE49-F238E27FC236}">
                <a16:creationId xmlns:a16="http://schemas.microsoft.com/office/drawing/2014/main" id="{B0734F35-E703-DA49-ADF1-11FF30F4BFC5}"/>
              </a:ext>
            </a:extLst>
          </p:cNvPr>
          <p:cNvPicPr>
            <a:picLocks noChangeAspect="1"/>
          </p:cNvPicPr>
          <p:nvPr/>
        </p:nvPicPr>
        <p:blipFill rotWithShape="1">
          <a:blip r:embed="rId3">
            <a:extLst>
              <a:ext uri="{28A0092B-C50C-407E-A947-70E740481C1C}">
                <a14:useLocalDpi xmlns:a14="http://schemas.microsoft.com/office/drawing/2010/main" val="0"/>
              </a:ext>
            </a:extLst>
          </a:blip>
          <a:srcRect l="1" t="19996" r="63020"/>
          <a:stretch/>
        </p:blipFill>
        <p:spPr>
          <a:xfrm>
            <a:off x="2475185" y="1226216"/>
            <a:ext cx="4082349" cy="3811576"/>
          </a:xfrm>
          <a:prstGeom prst="rect">
            <a:avLst/>
          </a:prstGeom>
        </p:spPr>
      </p:pic>
    </p:spTree>
    <p:extLst>
      <p:ext uri="{BB962C8B-B14F-4D97-AF65-F5344CB8AC3E}">
        <p14:creationId xmlns:p14="http://schemas.microsoft.com/office/powerpoint/2010/main" val="2468802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4BE1F6-876A-9E49-90AB-DCFF5ABEC6BA}"/>
              </a:ext>
            </a:extLst>
          </p:cNvPr>
          <p:cNvPicPr>
            <a:picLocks noChangeAspect="1"/>
          </p:cNvPicPr>
          <p:nvPr/>
        </p:nvPicPr>
        <p:blipFill rotWithShape="1">
          <a:blip r:embed="rId2">
            <a:extLst>
              <a:ext uri="{28A0092B-C50C-407E-A947-70E740481C1C}">
                <a14:useLocalDpi xmlns:a14="http://schemas.microsoft.com/office/drawing/2010/main" val="0"/>
              </a:ext>
            </a:extLst>
          </a:blip>
          <a:srcRect l="1" t="19996" r="63020"/>
          <a:stretch/>
        </p:blipFill>
        <p:spPr>
          <a:xfrm>
            <a:off x="2475185" y="1226216"/>
            <a:ext cx="4082349" cy="3811576"/>
          </a:xfrm>
          <a:prstGeom prst="rect">
            <a:avLst/>
          </a:prstGeom>
        </p:spPr>
      </p:pic>
      <p:sp>
        <p:nvSpPr>
          <p:cNvPr id="2" name="Title 1">
            <a:extLst>
              <a:ext uri="{FF2B5EF4-FFF2-40B4-BE49-F238E27FC236}">
                <a16:creationId xmlns:a16="http://schemas.microsoft.com/office/drawing/2014/main" id="{B66B4991-161A-364A-AB87-567ABD80A3B1}"/>
              </a:ext>
            </a:extLst>
          </p:cNvPr>
          <p:cNvSpPr>
            <a:spLocks noGrp="1"/>
          </p:cNvSpPr>
          <p:nvPr>
            <p:ph type="title"/>
          </p:nvPr>
        </p:nvSpPr>
        <p:spPr>
          <a:xfrm>
            <a:off x="551702" y="-26412"/>
            <a:ext cx="7885057" cy="792162"/>
          </a:xfrm>
        </p:spPr>
        <p:txBody>
          <a:bodyPr/>
          <a:lstStyle/>
          <a:p>
            <a:r>
              <a:rPr lang="en-US" dirty="0"/>
              <a:t>Using DO mice</a:t>
            </a:r>
          </a:p>
        </p:txBody>
      </p:sp>
      <p:sp>
        <p:nvSpPr>
          <p:cNvPr id="3" name="Slide Number Placeholder 2">
            <a:extLst>
              <a:ext uri="{FF2B5EF4-FFF2-40B4-BE49-F238E27FC236}">
                <a16:creationId xmlns:a16="http://schemas.microsoft.com/office/drawing/2014/main" id="{8E730AF9-BA31-1947-8137-6905170C982E}"/>
              </a:ext>
            </a:extLst>
          </p:cNvPr>
          <p:cNvSpPr>
            <a:spLocks noGrp="1"/>
          </p:cNvSpPr>
          <p:nvPr>
            <p:ph type="sldNum" sz="quarter" idx="4"/>
          </p:nvPr>
        </p:nvSpPr>
        <p:spPr/>
        <p:txBody>
          <a:bodyPr/>
          <a:lstStyle/>
          <a:p>
            <a:fld id="{24791E93-A2B7-0848-BDB4-10A6DF01D9B6}" type="slidenum">
              <a:rPr lang="en-US" smtClean="0"/>
              <a:pPr/>
              <a:t>24</a:t>
            </a:fld>
            <a:endParaRPr lang="en-US" dirty="0"/>
          </a:p>
        </p:txBody>
      </p:sp>
      <p:sp>
        <p:nvSpPr>
          <p:cNvPr id="9" name="TextBox 8">
            <a:extLst>
              <a:ext uri="{FF2B5EF4-FFF2-40B4-BE49-F238E27FC236}">
                <a16:creationId xmlns:a16="http://schemas.microsoft.com/office/drawing/2014/main" id="{82D2EE40-CE9A-8840-B6F5-5C2075B2762E}"/>
              </a:ext>
            </a:extLst>
          </p:cNvPr>
          <p:cNvSpPr txBox="1"/>
          <p:nvPr/>
        </p:nvSpPr>
        <p:spPr>
          <a:xfrm>
            <a:off x="436845" y="5421399"/>
            <a:ext cx="1664636" cy="369332"/>
          </a:xfrm>
          <a:prstGeom prst="rect">
            <a:avLst/>
          </a:prstGeom>
          <a:noFill/>
        </p:spPr>
        <p:txBody>
          <a:bodyPr wrap="square" rtlCol="0">
            <a:spAutoFit/>
          </a:bodyPr>
          <a:lstStyle/>
          <a:p>
            <a:pPr algn="ctr"/>
            <a:r>
              <a:rPr lang="en-US" dirty="0"/>
              <a:t>Genotyping</a:t>
            </a:r>
          </a:p>
        </p:txBody>
      </p:sp>
      <p:sp>
        <p:nvSpPr>
          <p:cNvPr id="11" name="TextBox 10">
            <a:extLst>
              <a:ext uri="{FF2B5EF4-FFF2-40B4-BE49-F238E27FC236}">
                <a16:creationId xmlns:a16="http://schemas.microsoft.com/office/drawing/2014/main" id="{A9900EDB-72A8-EA42-A4E9-974C78FAB26A}"/>
              </a:ext>
            </a:extLst>
          </p:cNvPr>
          <p:cNvSpPr txBox="1"/>
          <p:nvPr/>
        </p:nvSpPr>
        <p:spPr>
          <a:xfrm>
            <a:off x="7184891" y="5436394"/>
            <a:ext cx="1336086" cy="369332"/>
          </a:xfrm>
          <a:prstGeom prst="rect">
            <a:avLst/>
          </a:prstGeom>
          <a:noFill/>
        </p:spPr>
        <p:txBody>
          <a:bodyPr wrap="square" rtlCol="0">
            <a:spAutoFit/>
          </a:bodyPr>
          <a:lstStyle/>
          <a:p>
            <a:pPr algn="ctr"/>
            <a:r>
              <a:rPr lang="en-US" dirty="0"/>
              <a:t>Phenotype</a:t>
            </a:r>
          </a:p>
        </p:txBody>
      </p:sp>
      <p:sp>
        <p:nvSpPr>
          <p:cNvPr id="13" name="TextBox 12">
            <a:extLst>
              <a:ext uri="{FF2B5EF4-FFF2-40B4-BE49-F238E27FC236}">
                <a16:creationId xmlns:a16="http://schemas.microsoft.com/office/drawing/2014/main" id="{DC253FE2-160F-374C-96CA-6EA02A572D47}"/>
              </a:ext>
            </a:extLst>
          </p:cNvPr>
          <p:cNvSpPr txBox="1"/>
          <p:nvPr/>
        </p:nvSpPr>
        <p:spPr>
          <a:xfrm>
            <a:off x="4314079" y="6088052"/>
            <a:ext cx="1475042" cy="646331"/>
          </a:xfrm>
          <a:prstGeom prst="rect">
            <a:avLst/>
          </a:prstGeom>
          <a:noFill/>
        </p:spPr>
        <p:txBody>
          <a:bodyPr wrap="square" rtlCol="0">
            <a:spAutoFit/>
          </a:bodyPr>
          <a:lstStyle/>
          <a:p>
            <a:pPr algn="ctr"/>
            <a:r>
              <a:rPr lang="en-US" dirty="0"/>
              <a:t>Gut Microbiome</a:t>
            </a:r>
          </a:p>
        </p:txBody>
      </p:sp>
      <p:pic>
        <p:nvPicPr>
          <p:cNvPr id="14" name="Picture 13">
            <a:extLst>
              <a:ext uri="{FF2B5EF4-FFF2-40B4-BE49-F238E27FC236}">
                <a16:creationId xmlns:a16="http://schemas.microsoft.com/office/drawing/2014/main" id="{4DB100AD-BA1E-DD49-929C-5DECC96A37BF}"/>
              </a:ext>
            </a:extLst>
          </p:cNvPr>
          <p:cNvPicPr>
            <a:picLocks noChangeAspect="1"/>
          </p:cNvPicPr>
          <p:nvPr/>
        </p:nvPicPr>
        <p:blipFill>
          <a:blip r:embed="rId3"/>
          <a:stretch>
            <a:fillRect/>
          </a:stretch>
        </p:blipFill>
        <p:spPr>
          <a:xfrm>
            <a:off x="539339" y="3643207"/>
            <a:ext cx="1778192" cy="1778192"/>
          </a:xfrm>
          <a:prstGeom prst="rect">
            <a:avLst/>
          </a:prstGeom>
        </p:spPr>
      </p:pic>
      <p:cxnSp>
        <p:nvCxnSpPr>
          <p:cNvPr id="16" name="Straight Arrow Connector 15">
            <a:extLst>
              <a:ext uri="{FF2B5EF4-FFF2-40B4-BE49-F238E27FC236}">
                <a16:creationId xmlns:a16="http://schemas.microsoft.com/office/drawing/2014/main" id="{6563A0D7-DC10-2A4B-A6D7-13B6A29F1DAB}"/>
              </a:ext>
            </a:extLst>
          </p:cNvPr>
          <p:cNvCxnSpPr>
            <a:cxnSpLocks/>
          </p:cNvCxnSpPr>
          <p:nvPr/>
        </p:nvCxnSpPr>
        <p:spPr>
          <a:xfrm>
            <a:off x="6557535" y="4549246"/>
            <a:ext cx="574085"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BF2E8A8-35F1-D140-8764-4F94BCE0447E}"/>
              </a:ext>
            </a:extLst>
          </p:cNvPr>
          <p:cNvCxnSpPr>
            <a:cxnSpLocks/>
          </p:cNvCxnSpPr>
          <p:nvPr/>
        </p:nvCxnSpPr>
        <p:spPr>
          <a:xfrm flipH="1">
            <a:off x="1909653" y="4591891"/>
            <a:ext cx="648657"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B83D980-B0B4-334E-9928-1A57E0273394}"/>
              </a:ext>
            </a:extLst>
          </p:cNvPr>
          <p:cNvCxnSpPr>
            <a:cxnSpLocks/>
          </p:cNvCxnSpPr>
          <p:nvPr/>
        </p:nvCxnSpPr>
        <p:spPr>
          <a:xfrm>
            <a:off x="4520419" y="4039918"/>
            <a:ext cx="0" cy="184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4" name="Picture 23" descr="Project Outline Figure 2014-09-19 2207">
            <a:extLst>
              <a:ext uri="{FF2B5EF4-FFF2-40B4-BE49-F238E27FC236}">
                <a16:creationId xmlns:a16="http://schemas.microsoft.com/office/drawing/2014/main" id="{6071A758-43C7-FC48-94F3-D7360C96B577}"/>
              </a:ext>
            </a:extLst>
          </p:cNvPr>
          <p:cNvPicPr/>
          <p:nvPr/>
        </p:nvPicPr>
        <p:blipFill rotWithShape="1">
          <a:blip r:embed="rId4">
            <a:extLst>
              <a:ext uri="{28A0092B-C50C-407E-A947-70E740481C1C}">
                <a14:useLocalDpi xmlns:a14="http://schemas.microsoft.com/office/drawing/2010/main" val="0"/>
              </a:ext>
            </a:extLst>
          </a:blip>
          <a:srcRect l="903" t="24917" r="80120" b="46591"/>
          <a:stretch/>
        </p:blipFill>
        <p:spPr bwMode="auto">
          <a:xfrm>
            <a:off x="7221286" y="3739537"/>
            <a:ext cx="1263296" cy="829733"/>
          </a:xfrm>
          <a:prstGeom prst="rect">
            <a:avLst/>
          </a:prstGeom>
          <a:noFill/>
          <a:ln>
            <a:noFill/>
          </a:ln>
        </p:spPr>
      </p:pic>
      <p:pic>
        <p:nvPicPr>
          <p:cNvPr id="25" name="Picture 24" descr="Project Outline Figure 2014-09-19 2207">
            <a:extLst>
              <a:ext uri="{FF2B5EF4-FFF2-40B4-BE49-F238E27FC236}">
                <a16:creationId xmlns:a16="http://schemas.microsoft.com/office/drawing/2014/main" id="{AF78F33C-CE9E-D745-B74B-9A97664A3A15}"/>
              </a:ext>
            </a:extLst>
          </p:cNvPr>
          <p:cNvPicPr/>
          <p:nvPr/>
        </p:nvPicPr>
        <p:blipFill rotWithShape="1">
          <a:blip r:embed="rId4">
            <a:extLst>
              <a:ext uri="{28A0092B-C50C-407E-A947-70E740481C1C}">
                <a14:useLocalDpi xmlns:a14="http://schemas.microsoft.com/office/drawing/2010/main" val="0"/>
              </a:ext>
            </a:extLst>
          </a:blip>
          <a:srcRect l="25962" t="70535" r="56994" b="2236"/>
          <a:stretch/>
        </p:blipFill>
        <p:spPr bwMode="auto">
          <a:xfrm>
            <a:off x="7308932" y="4658662"/>
            <a:ext cx="1134533" cy="792958"/>
          </a:xfrm>
          <a:prstGeom prst="rect">
            <a:avLst/>
          </a:prstGeom>
          <a:noFill/>
          <a:ln>
            <a:noFill/>
          </a:ln>
        </p:spPr>
      </p:pic>
      <p:pic>
        <p:nvPicPr>
          <p:cNvPr id="26" name="Picture 25">
            <a:extLst>
              <a:ext uri="{FF2B5EF4-FFF2-40B4-BE49-F238E27FC236}">
                <a16:creationId xmlns:a16="http://schemas.microsoft.com/office/drawing/2014/main" id="{22A4ECD5-A1A3-2F4D-BF67-9177A5B2F300}"/>
              </a:ext>
            </a:extLst>
          </p:cNvPr>
          <p:cNvPicPr>
            <a:picLocks noChangeAspect="1"/>
          </p:cNvPicPr>
          <p:nvPr/>
        </p:nvPicPr>
        <p:blipFill>
          <a:blip r:embed="rId5"/>
          <a:stretch>
            <a:fillRect/>
          </a:stretch>
        </p:blipFill>
        <p:spPr>
          <a:xfrm>
            <a:off x="4227237" y="5379362"/>
            <a:ext cx="1561885" cy="820372"/>
          </a:xfrm>
          <a:prstGeom prst="rect">
            <a:avLst/>
          </a:prstGeom>
        </p:spPr>
      </p:pic>
      <p:cxnSp>
        <p:nvCxnSpPr>
          <p:cNvPr id="18" name="Straight Arrow Connector 17">
            <a:extLst>
              <a:ext uri="{FF2B5EF4-FFF2-40B4-BE49-F238E27FC236}">
                <a16:creationId xmlns:a16="http://schemas.microsoft.com/office/drawing/2014/main" id="{E02A4F79-FA0A-8A49-9222-4DA9E23FABB6}"/>
              </a:ext>
            </a:extLst>
          </p:cNvPr>
          <p:cNvCxnSpPr>
            <a:cxnSpLocks/>
          </p:cNvCxnSpPr>
          <p:nvPr/>
        </p:nvCxnSpPr>
        <p:spPr>
          <a:xfrm rot="16200000" flipH="1">
            <a:off x="4884522" y="5148713"/>
            <a:ext cx="34137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9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4BE1F6-876A-9E49-90AB-DCFF5ABEC6BA}"/>
              </a:ext>
            </a:extLst>
          </p:cNvPr>
          <p:cNvPicPr>
            <a:picLocks noChangeAspect="1"/>
          </p:cNvPicPr>
          <p:nvPr/>
        </p:nvPicPr>
        <p:blipFill rotWithShape="1">
          <a:blip r:embed="rId2">
            <a:extLst>
              <a:ext uri="{28A0092B-C50C-407E-A947-70E740481C1C}">
                <a14:useLocalDpi xmlns:a14="http://schemas.microsoft.com/office/drawing/2010/main" val="0"/>
              </a:ext>
            </a:extLst>
          </a:blip>
          <a:srcRect l="1" t="19996" r="63020"/>
          <a:stretch/>
        </p:blipFill>
        <p:spPr>
          <a:xfrm>
            <a:off x="2475185" y="1226216"/>
            <a:ext cx="4082349" cy="3811576"/>
          </a:xfrm>
          <a:prstGeom prst="rect">
            <a:avLst/>
          </a:prstGeom>
        </p:spPr>
      </p:pic>
      <p:sp>
        <p:nvSpPr>
          <p:cNvPr id="2" name="Title 1">
            <a:extLst>
              <a:ext uri="{FF2B5EF4-FFF2-40B4-BE49-F238E27FC236}">
                <a16:creationId xmlns:a16="http://schemas.microsoft.com/office/drawing/2014/main" id="{B66B4991-161A-364A-AB87-567ABD80A3B1}"/>
              </a:ext>
            </a:extLst>
          </p:cNvPr>
          <p:cNvSpPr>
            <a:spLocks noGrp="1"/>
          </p:cNvSpPr>
          <p:nvPr>
            <p:ph type="title"/>
          </p:nvPr>
        </p:nvSpPr>
        <p:spPr>
          <a:xfrm>
            <a:off x="551702" y="-26412"/>
            <a:ext cx="7885057" cy="792162"/>
          </a:xfrm>
        </p:spPr>
        <p:txBody>
          <a:bodyPr/>
          <a:lstStyle/>
          <a:p>
            <a:r>
              <a:rPr lang="en-US" dirty="0"/>
              <a:t>Using DO mice</a:t>
            </a:r>
          </a:p>
        </p:txBody>
      </p:sp>
      <p:sp>
        <p:nvSpPr>
          <p:cNvPr id="3" name="Slide Number Placeholder 2">
            <a:extLst>
              <a:ext uri="{FF2B5EF4-FFF2-40B4-BE49-F238E27FC236}">
                <a16:creationId xmlns:a16="http://schemas.microsoft.com/office/drawing/2014/main" id="{8E730AF9-BA31-1947-8137-6905170C982E}"/>
              </a:ext>
            </a:extLst>
          </p:cNvPr>
          <p:cNvSpPr>
            <a:spLocks noGrp="1"/>
          </p:cNvSpPr>
          <p:nvPr>
            <p:ph type="sldNum" sz="quarter" idx="4"/>
          </p:nvPr>
        </p:nvSpPr>
        <p:spPr/>
        <p:txBody>
          <a:bodyPr/>
          <a:lstStyle/>
          <a:p>
            <a:fld id="{24791E93-A2B7-0848-BDB4-10A6DF01D9B6}" type="slidenum">
              <a:rPr lang="en-US" smtClean="0"/>
              <a:pPr/>
              <a:t>25</a:t>
            </a:fld>
            <a:endParaRPr lang="en-US" dirty="0"/>
          </a:p>
        </p:txBody>
      </p:sp>
      <p:sp>
        <p:nvSpPr>
          <p:cNvPr id="9" name="TextBox 8">
            <a:extLst>
              <a:ext uri="{FF2B5EF4-FFF2-40B4-BE49-F238E27FC236}">
                <a16:creationId xmlns:a16="http://schemas.microsoft.com/office/drawing/2014/main" id="{82D2EE40-CE9A-8840-B6F5-5C2075B2762E}"/>
              </a:ext>
            </a:extLst>
          </p:cNvPr>
          <p:cNvSpPr txBox="1"/>
          <p:nvPr/>
        </p:nvSpPr>
        <p:spPr>
          <a:xfrm>
            <a:off x="436845" y="5421399"/>
            <a:ext cx="1664636" cy="369332"/>
          </a:xfrm>
          <a:prstGeom prst="rect">
            <a:avLst/>
          </a:prstGeom>
          <a:noFill/>
        </p:spPr>
        <p:txBody>
          <a:bodyPr wrap="square" rtlCol="0">
            <a:spAutoFit/>
          </a:bodyPr>
          <a:lstStyle/>
          <a:p>
            <a:pPr algn="ctr"/>
            <a:r>
              <a:rPr lang="en-US" dirty="0"/>
              <a:t>Genotyping</a:t>
            </a:r>
          </a:p>
        </p:txBody>
      </p:sp>
      <p:sp>
        <p:nvSpPr>
          <p:cNvPr id="11" name="TextBox 10">
            <a:extLst>
              <a:ext uri="{FF2B5EF4-FFF2-40B4-BE49-F238E27FC236}">
                <a16:creationId xmlns:a16="http://schemas.microsoft.com/office/drawing/2014/main" id="{A9900EDB-72A8-EA42-A4E9-974C78FAB26A}"/>
              </a:ext>
            </a:extLst>
          </p:cNvPr>
          <p:cNvSpPr txBox="1"/>
          <p:nvPr/>
        </p:nvSpPr>
        <p:spPr>
          <a:xfrm>
            <a:off x="7184891" y="5436394"/>
            <a:ext cx="1336086" cy="369332"/>
          </a:xfrm>
          <a:prstGeom prst="rect">
            <a:avLst/>
          </a:prstGeom>
          <a:noFill/>
        </p:spPr>
        <p:txBody>
          <a:bodyPr wrap="square" rtlCol="0">
            <a:spAutoFit/>
          </a:bodyPr>
          <a:lstStyle/>
          <a:p>
            <a:pPr algn="ctr"/>
            <a:r>
              <a:rPr lang="en-US" dirty="0"/>
              <a:t>Phenotype</a:t>
            </a:r>
          </a:p>
        </p:txBody>
      </p:sp>
      <p:sp>
        <p:nvSpPr>
          <p:cNvPr id="13" name="TextBox 12">
            <a:extLst>
              <a:ext uri="{FF2B5EF4-FFF2-40B4-BE49-F238E27FC236}">
                <a16:creationId xmlns:a16="http://schemas.microsoft.com/office/drawing/2014/main" id="{DC253FE2-160F-374C-96CA-6EA02A572D47}"/>
              </a:ext>
            </a:extLst>
          </p:cNvPr>
          <p:cNvSpPr txBox="1"/>
          <p:nvPr/>
        </p:nvSpPr>
        <p:spPr>
          <a:xfrm>
            <a:off x="4314079" y="6088052"/>
            <a:ext cx="1475042" cy="646331"/>
          </a:xfrm>
          <a:prstGeom prst="rect">
            <a:avLst/>
          </a:prstGeom>
          <a:noFill/>
        </p:spPr>
        <p:txBody>
          <a:bodyPr wrap="square" rtlCol="0">
            <a:spAutoFit/>
          </a:bodyPr>
          <a:lstStyle/>
          <a:p>
            <a:pPr algn="ctr"/>
            <a:r>
              <a:rPr lang="en-US" dirty="0"/>
              <a:t>Gut Microbiome</a:t>
            </a:r>
          </a:p>
        </p:txBody>
      </p:sp>
      <p:cxnSp>
        <p:nvCxnSpPr>
          <p:cNvPr id="16" name="Straight Arrow Connector 15">
            <a:extLst>
              <a:ext uri="{FF2B5EF4-FFF2-40B4-BE49-F238E27FC236}">
                <a16:creationId xmlns:a16="http://schemas.microsoft.com/office/drawing/2014/main" id="{6563A0D7-DC10-2A4B-A6D7-13B6A29F1DAB}"/>
              </a:ext>
            </a:extLst>
          </p:cNvPr>
          <p:cNvCxnSpPr>
            <a:cxnSpLocks/>
          </p:cNvCxnSpPr>
          <p:nvPr/>
        </p:nvCxnSpPr>
        <p:spPr>
          <a:xfrm>
            <a:off x="6557535" y="4549246"/>
            <a:ext cx="574085"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B83D980-B0B4-334E-9928-1A57E0273394}"/>
              </a:ext>
            </a:extLst>
          </p:cNvPr>
          <p:cNvCxnSpPr>
            <a:cxnSpLocks/>
          </p:cNvCxnSpPr>
          <p:nvPr/>
        </p:nvCxnSpPr>
        <p:spPr>
          <a:xfrm>
            <a:off x="4520419" y="4039918"/>
            <a:ext cx="0" cy="184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4" name="Picture 23" descr="Project Outline Figure 2014-09-19 2207">
            <a:extLst>
              <a:ext uri="{FF2B5EF4-FFF2-40B4-BE49-F238E27FC236}">
                <a16:creationId xmlns:a16="http://schemas.microsoft.com/office/drawing/2014/main" id="{6071A758-43C7-FC48-94F3-D7360C96B577}"/>
              </a:ext>
            </a:extLst>
          </p:cNvPr>
          <p:cNvPicPr/>
          <p:nvPr/>
        </p:nvPicPr>
        <p:blipFill rotWithShape="1">
          <a:blip r:embed="rId3">
            <a:extLst>
              <a:ext uri="{28A0092B-C50C-407E-A947-70E740481C1C}">
                <a14:useLocalDpi xmlns:a14="http://schemas.microsoft.com/office/drawing/2010/main" val="0"/>
              </a:ext>
            </a:extLst>
          </a:blip>
          <a:srcRect l="903" t="24917" r="80120" b="46591"/>
          <a:stretch/>
        </p:blipFill>
        <p:spPr bwMode="auto">
          <a:xfrm>
            <a:off x="7221286" y="3739537"/>
            <a:ext cx="1263296" cy="829733"/>
          </a:xfrm>
          <a:prstGeom prst="rect">
            <a:avLst/>
          </a:prstGeom>
          <a:noFill/>
          <a:ln>
            <a:noFill/>
          </a:ln>
        </p:spPr>
      </p:pic>
      <p:pic>
        <p:nvPicPr>
          <p:cNvPr id="25" name="Picture 24" descr="Project Outline Figure 2014-09-19 2207">
            <a:extLst>
              <a:ext uri="{FF2B5EF4-FFF2-40B4-BE49-F238E27FC236}">
                <a16:creationId xmlns:a16="http://schemas.microsoft.com/office/drawing/2014/main" id="{AF78F33C-CE9E-D745-B74B-9A97664A3A15}"/>
              </a:ext>
            </a:extLst>
          </p:cNvPr>
          <p:cNvPicPr/>
          <p:nvPr/>
        </p:nvPicPr>
        <p:blipFill rotWithShape="1">
          <a:blip r:embed="rId3">
            <a:extLst>
              <a:ext uri="{28A0092B-C50C-407E-A947-70E740481C1C}">
                <a14:useLocalDpi xmlns:a14="http://schemas.microsoft.com/office/drawing/2010/main" val="0"/>
              </a:ext>
            </a:extLst>
          </a:blip>
          <a:srcRect l="25962" t="70535" r="56994" b="2236"/>
          <a:stretch/>
        </p:blipFill>
        <p:spPr bwMode="auto">
          <a:xfrm>
            <a:off x="7308932" y="4658662"/>
            <a:ext cx="1134533" cy="792958"/>
          </a:xfrm>
          <a:prstGeom prst="rect">
            <a:avLst/>
          </a:prstGeom>
          <a:noFill/>
          <a:ln>
            <a:noFill/>
          </a:ln>
        </p:spPr>
      </p:pic>
      <p:pic>
        <p:nvPicPr>
          <p:cNvPr id="26" name="Picture 25">
            <a:extLst>
              <a:ext uri="{FF2B5EF4-FFF2-40B4-BE49-F238E27FC236}">
                <a16:creationId xmlns:a16="http://schemas.microsoft.com/office/drawing/2014/main" id="{22A4ECD5-A1A3-2F4D-BF67-9177A5B2F300}"/>
              </a:ext>
            </a:extLst>
          </p:cNvPr>
          <p:cNvPicPr>
            <a:picLocks noChangeAspect="1"/>
          </p:cNvPicPr>
          <p:nvPr/>
        </p:nvPicPr>
        <p:blipFill>
          <a:blip r:embed="rId4"/>
          <a:stretch>
            <a:fillRect/>
          </a:stretch>
        </p:blipFill>
        <p:spPr>
          <a:xfrm>
            <a:off x="4227237" y="5379362"/>
            <a:ext cx="1561885" cy="820372"/>
          </a:xfrm>
          <a:prstGeom prst="rect">
            <a:avLst/>
          </a:prstGeom>
        </p:spPr>
      </p:pic>
      <p:cxnSp>
        <p:nvCxnSpPr>
          <p:cNvPr id="18" name="Straight Arrow Connector 17">
            <a:extLst>
              <a:ext uri="{FF2B5EF4-FFF2-40B4-BE49-F238E27FC236}">
                <a16:creationId xmlns:a16="http://schemas.microsoft.com/office/drawing/2014/main" id="{E02A4F79-FA0A-8A49-9222-4DA9E23FABB6}"/>
              </a:ext>
            </a:extLst>
          </p:cNvPr>
          <p:cNvCxnSpPr>
            <a:cxnSpLocks/>
          </p:cNvCxnSpPr>
          <p:nvPr/>
        </p:nvCxnSpPr>
        <p:spPr>
          <a:xfrm rot="16200000" flipH="1">
            <a:off x="4884522" y="5148713"/>
            <a:ext cx="34137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7" name="Curved Up Arrow 16">
            <a:extLst>
              <a:ext uri="{FF2B5EF4-FFF2-40B4-BE49-F238E27FC236}">
                <a16:creationId xmlns:a16="http://schemas.microsoft.com/office/drawing/2014/main" id="{829F6BD8-245B-3744-B7BF-CF7803D161C3}"/>
              </a:ext>
            </a:extLst>
          </p:cNvPr>
          <p:cNvSpPr/>
          <p:nvPr/>
        </p:nvSpPr>
        <p:spPr>
          <a:xfrm rot="16200000">
            <a:off x="6276863" y="3609827"/>
            <a:ext cx="1051995" cy="485398"/>
          </a:xfrm>
          <a:prstGeom prst="curvedUp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D60E85E2-1CFA-9140-8F25-28DCB2018AF2}"/>
              </a:ext>
            </a:extLst>
          </p:cNvPr>
          <p:cNvSpPr txBox="1"/>
          <p:nvPr/>
        </p:nvSpPr>
        <p:spPr>
          <a:xfrm>
            <a:off x="6802860" y="3167490"/>
            <a:ext cx="1180644" cy="369332"/>
          </a:xfrm>
          <a:prstGeom prst="rect">
            <a:avLst/>
          </a:prstGeom>
          <a:noFill/>
        </p:spPr>
        <p:txBody>
          <a:bodyPr wrap="none" rtlCol="0">
            <a:spAutoFit/>
          </a:bodyPr>
          <a:lstStyle/>
          <a:p>
            <a:r>
              <a:rPr lang="en-US" dirty="0"/>
              <a:t>Validation</a:t>
            </a:r>
          </a:p>
        </p:txBody>
      </p:sp>
      <p:pic>
        <p:nvPicPr>
          <p:cNvPr id="22" name="Picture 21">
            <a:extLst>
              <a:ext uri="{FF2B5EF4-FFF2-40B4-BE49-F238E27FC236}">
                <a16:creationId xmlns:a16="http://schemas.microsoft.com/office/drawing/2014/main" id="{4381D99A-57FE-BD4F-9A58-FC5EB918E7F4}"/>
              </a:ext>
            </a:extLst>
          </p:cNvPr>
          <p:cNvPicPr>
            <a:picLocks noChangeAspect="1"/>
          </p:cNvPicPr>
          <p:nvPr/>
        </p:nvPicPr>
        <p:blipFill>
          <a:blip r:embed="rId5"/>
          <a:stretch>
            <a:fillRect/>
          </a:stretch>
        </p:blipFill>
        <p:spPr>
          <a:xfrm>
            <a:off x="539339" y="3643207"/>
            <a:ext cx="1778192" cy="1778192"/>
          </a:xfrm>
          <a:prstGeom prst="rect">
            <a:avLst/>
          </a:prstGeom>
        </p:spPr>
      </p:pic>
      <p:cxnSp>
        <p:nvCxnSpPr>
          <p:cNvPr id="23" name="Straight Arrow Connector 22">
            <a:extLst>
              <a:ext uri="{FF2B5EF4-FFF2-40B4-BE49-F238E27FC236}">
                <a16:creationId xmlns:a16="http://schemas.microsoft.com/office/drawing/2014/main" id="{8683A3BF-3203-5546-8265-6C4ED57743FF}"/>
              </a:ext>
            </a:extLst>
          </p:cNvPr>
          <p:cNvCxnSpPr>
            <a:cxnSpLocks/>
          </p:cNvCxnSpPr>
          <p:nvPr/>
        </p:nvCxnSpPr>
        <p:spPr>
          <a:xfrm flipH="1">
            <a:off x="1909653" y="4591891"/>
            <a:ext cx="648657"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57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D68465-7154-3B41-B803-C32A04939AAC}"/>
              </a:ext>
            </a:extLst>
          </p:cNvPr>
          <p:cNvPicPr>
            <a:picLocks noChangeAspect="1"/>
          </p:cNvPicPr>
          <p:nvPr/>
        </p:nvPicPr>
        <p:blipFill>
          <a:blip r:embed="rId3"/>
          <a:stretch>
            <a:fillRect/>
          </a:stretch>
        </p:blipFill>
        <p:spPr>
          <a:xfrm>
            <a:off x="774698" y="2801527"/>
            <a:ext cx="7093229" cy="3305753"/>
          </a:xfrm>
          <a:prstGeom prst="rect">
            <a:avLst/>
          </a:prstGeom>
        </p:spPr>
      </p:pic>
      <p:pic>
        <p:nvPicPr>
          <p:cNvPr id="3" name="Picture 2">
            <a:extLst>
              <a:ext uri="{FF2B5EF4-FFF2-40B4-BE49-F238E27FC236}">
                <a16:creationId xmlns:a16="http://schemas.microsoft.com/office/drawing/2014/main" id="{C57EDEC1-9104-3243-83BB-39E27B3D1A57}"/>
              </a:ext>
            </a:extLst>
          </p:cNvPr>
          <p:cNvPicPr>
            <a:picLocks noChangeAspect="1"/>
          </p:cNvPicPr>
          <p:nvPr/>
        </p:nvPicPr>
        <p:blipFill>
          <a:blip r:embed="rId4"/>
          <a:stretch>
            <a:fillRect/>
          </a:stretch>
        </p:blipFill>
        <p:spPr>
          <a:xfrm>
            <a:off x="774699" y="165859"/>
            <a:ext cx="7093229" cy="3381656"/>
          </a:xfrm>
          <a:prstGeom prst="rect">
            <a:avLst/>
          </a:prstGeom>
        </p:spPr>
      </p:pic>
      <p:sp>
        <p:nvSpPr>
          <p:cNvPr id="6" name="Rectangle 5"/>
          <p:cNvSpPr/>
          <p:nvPr/>
        </p:nvSpPr>
        <p:spPr>
          <a:xfrm>
            <a:off x="8390286" y="1423873"/>
            <a:ext cx="436214" cy="448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2B1DC917-C21C-3B40-8016-913172AD2C1A}"/>
              </a:ext>
            </a:extLst>
          </p:cNvPr>
          <p:cNvSpPr txBox="1">
            <a:spLocks/>
          </p:cNvSpPr>
          <p:nvPr/>
        </p:nvSpPr>
        <p:spPr>
          <a:xfrm>
            <a:off x="941443" y="0"/>
            <a:ext cx="7885057" cy="792162"/>
          </a:xfrm>
          <a:prstGeom prst="rect">
            <a:avLst/>
          </a:prstGeom>
        </p:spPr>
        <p:txBody>
          <a:bodyPr vert="horz" lIns="0" tIns="45720" rIns="91440" bIns="45720" rtlCol="0" anchor="ctr" anchorCtr="0">
            <a:noAutofit/>
          </a:bodyPr>
          <a:lstStyle>
            <a:lvl1pPr algn="l" defTabSz="457200" rtl="0" eaLnBrk="1" latinLnBrk="0" hangingPunct="1">
              <a:spcBef>
                <a:spcPct val="0"/>
              </a:spcBef>
              <a:buNone/>
              <a:defRPr sz="3600" b="1" kern="1200">
                <a:solidFill>
                  <a:schemeClr val="accent1"/>
                </a:solidFill>
                <a:latin typeface="Arial"/>
                <a:ea typeface="+mj-ea"/>
                <a:cs typeface="Arial"/>
              </a:defRPr>
            </a:lvl1pPr>
          </a:lstStyle>
          <a:p>
            <a:r>
              <a:rPr lang="en-US"/>
              <a:t>Host genetic control of microbiome</a:t>
            </a:r>
            <a:endParaRPr lang="en-US" dirty="0"/>
          </a:p>
        </p:txBody>
      </p:sp>
    </p:spTree>
    <p:extLst>
      <p:ext uri="{BB962C8B-B14F-4D97-AF65-F5344CB8AC3E}">
        <p14:creationId xmlns:p14="http://schemas.microsoft.com/office/powerpoint/2010/main" val="2301724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296CFD-AEE0-1E4E-AC18-A52E9BEAB20B}"/>
              </a:ext>
            </a:extLst>
          </p:cNvPr>
          <p:cNvSpPr>
            <a:spLocks noGrp="1"/>
          </p:cNvSpPr>
          <p:nvPr>
            <p:ph type="title"/>
          </p:nvPr>
        </p:nvSpPr>
        <p:spPr/>
        <p:txBody>
          <a:bodyPr/>
          <a:lstStyle/>
          <a:p>
            <a:pPr algn="ctr"/>
            <a:r>
              <a:rPr lang="en-US" dirty="0"/>
              <a:t>Location of OTU QTLs Mapped for All Weeks</a:t>
            </a:r>
          </a:p>
        </p:txBody>
      </p:sp>
      <p:pic>
        <p:nvPicPr>
          <p:cNvPr id="6" name="Picture 5">
            <a:extLst>
              <a:ext uri="{FF2B5EF4-FFF2-40B4-BE49-F238E27FC236}">
                <a16:creationId xmlns:a16="http://schemas.microsoft.com/office/drawing/2014/main" id="{9A3CC794-8FE9-4B41-81FB-553AD4A8730A}"/>
              </a:ext>
            </a:extLst>
          </p:cNvPr>
          <p:cNvPicPr>
            <a:picLocks noChangeAspect="1"/>
          </p:cNvPicPr>
          <p:nvPr/>
        </p:nvPicPr>
        <p:blipFill>
          <a:blip r:embed="rId2"/>
          <a:stretch>
            <a:fillRect/>
          </a:stretch>
        </p:blipFill>
        <p:spPr>
          <a:xfrm>
            <a:off x="941443" y="1186775"/>
            <a:ext cx="7742371" cy="4396901"/>
          </a:xfrm>
          <a:prstGeom prst="rect">
            <a:avLst/>
          </a:prstGeom>
        </p:spPr>
      </p:pic>
    </p:spTree>
    <p:extLst>
      <p:ext uri="{BB962C8B-B14F-4D97-AF65-F5344CB8AC3E}">
        <p14:creationId xmlns:p14="http://schemas.microsoft.com/office/powerpoint/2010/main" val="2512187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296CFD-AEE0-1E4E-AC18-A52E9BEAB20B}"/>
              </a:ext>
            </a:extLst>
          </p:cNvPr>
          <p:cNvSpPr>
            <a:spLocks noGrp="1"/>
          </p:cNvSpPr>
          <p:nvPr>
            <p:ph type="title"/>
          </p:nvPr>
        </p:nvSpPr>
        <p:spPr/>
        <p:txBody>
          <a:bodyPr/>
          <a:lstStyle/>
          <a:p>
            <a:pPr algn="ctr"/>
            <a:r>
              <a:rPr lang="en-US" dirty="0"/>
              <a:t>Location of Genus QTLs Mapped for All Weeks</a:t>
            </a:r>
          </a:p>
        </p:txBody>
      </p:sp>
      <p:pic>
        <p:nvPicPr>
          <p:cNvPr id="4" name="Content Placeholder 5">
            <a:extLst>
              <a:ext uri="{FF2B5EF4-FFF2-40B4-BE49-F238E27FC236}">
                <a16:creationId xmlns:a16="http://schemas.microsoft.com/office/drawing/2014/main" id="{6EFF3914-5091-B846-9BF9-02022D94533B}"/>
              </a:ext>
            </a:extLst>
          </p:cNvPr>
          <p:cNvPicPr>
            <a:picLocks noGrp="1" noChangeAspect="1"/>
          </p:cNvPicPr>
          <p:nvPr>
            <p:ph idx="4294967295"/>
          </p:nvPr>
        </p:nvPicPr>
        <p:blipFill>
          <a:blip r:embed="rId2"/>
          <a:stretch>
            <a:fillRect/>
          </a:stretch>
        </p:blipFill>
        <p:spPr>
          <a:xfrm>
            <a:off x="564204" y="1198901"/>
            <a:ext cx="8406317" cy="4773882"/>
          </a:xfrm>
          <a:prstGeom prst="rect">
            <a:avLst/>
          </a:prstGeom>
        </p:spPr>
      </p:pic>
    </p:spTree>
    <p:extLst>
      <p:ext uri="{BB962C8B-B14F-4D97-AF65-F5344CB8AC3E}">
        <p14:creationId xmlns:p14="http://schemas.microsoft.com/office/powerpoint/2010/main" val="48313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D3ACCC-CA8C-7548-83C8-2E78E74CABBA}"/>
              </a:ext>
            </a:extLst>
          </p:cNvPr>
          <p:cNvSpPr>
            <a:spLocks noGrp="1"/>
          </p:cNvSpPr>
          <p:nvPr>
            <p:ph type="title"/>
          </p:nvPr>
        </p:nvSpPr>
        <p:spPr>
          <a:xfrm>
            <a:off x="628650" y="290849"/>
            <a:ext cx="7886700" cy="591722"/>
          </a:xfrm>
        </p:spPr>
        <p:txBody>
          <a:bodyPr>
            <a:noAutofit/>
          </a:bodyPr>
          <a:lstStyle/>
          <a:p>
            <a:r>
              <a:rPr lang="en-US" sz="2700" dirty="0"/>
              <a:t>Behavioral sensitization protocol</a:t>
            </a:r>
          </a:p>
        </p:txBody>
      </p:sp>
      <p:sp>
        <p:nvSpPr>
          <p:cNvPr id="14" name="TextBox 13">
            <a:extLst>
              <a:ext uri="{FF2B5EF4-FFF2-40B4-BE49-F238E27FC236}">
                <a16:creationId xmlns:a16="http://schemas.microsoft.com/office/drawing/2014/main" id="{F3401085-A93B-5545-AF17-F0A8715CC4BB}"/>
              </a:ext>
            </a:extLst>
          </p:cNvPr>
          <p:cNvSpPr txBox="1"/>
          <p:nvPr/>
        </p:nvSpPr>
        <p:spPr>
          <a:xfrm>
            <a:off x="6552740" y="5278624"/>
            <a:ext cx="2531660" cy="646331"/>
          </a:xfrm>
          <a:prstGeom prst="rect">
            <a:avLst/>
          </a:prstGeom>
          <a:noFill/>
        </p:spPr>
        <p:txBody>
          <a:bodyPr wrap="square" rtlCol="0">
            <a:spAutoFit/>
          </a:bodyPr>
          <a:lstStyle/>
          <a:p>
            <a:pPr algn="r"/>
            <a:r>
              <a:rPr lang="en-US" sz="1200" i="1" dirty="0"/>
              <a:t>Adapted from </a:t>
            </a:r>
          </a:p>
          <a:p>
            <a:pPr algn="r"/>
            <a:r>
              <a:rPr lang="en-US" sz="1200" i="1" dirty="0"/>
              <a:t>Phillips et al. 2010, Neuromethods </a:t>
            </a:r>
          </a:p>
          <a:p>
            <a:pPr algn="r"/>
            <a:r>
              <a:rPr lang="en-US" sz="1200" i="1" dirty="0"/>
              <a:t>and Kumar et al. 2013, Science</a:t>
            </a:r>
          </a:p>
        </p:txBody>
      </p:sp>
      <p:graphicFrame>
        <p:nvGraphicFramePr>
          <p:cNvPr id="15" name="Table 14">
            <a:extLst>
              <a:ext uri="{FF2B5EF4-FFF2-40B4-BE49-F238E27FC236}">
                <a16:creationId xmlns:a16="http://schemas.microsoft.com/office/drawing/2014/main" id="{A8DD9C66-840A-A545-945D-683DF35DD87D}"/>
              </a:ext>
            </a:extLst>
          </p:cNvPr>
          <p:cNvGraphicFramePr>
            <a:graphicFrameLocks noGrp="1"/>
          </p:cNvGraphicFramePr>
          <p:nvPr>
            <p:extLst/>
          </p:nvPr>
        </p:nvGraphicFramePr>
        <p:xfrm>
          <a:off x="803375" y="833401"/>
          <a:ext cx="5542955" cy="1615440"/>
        </p:xfrm>
        <a:graphic>
          <a:graphicData uri="http://schemas.openxmlformats.org/drawingml/2006/table">
            <a:tbl>
              <a:tblPr firstRow="1" bandRow="1">
                <a:tableStyleId>{5C22544A-7EE6-4342-B048-85BDC9FD1C3A}</a:tableStyleId>
              </a:tblPr>
              <a:tblGrid>
                <a:gridCol w="741886">
                  <a:extLst>
                    <a:ext uri="{9D8B030D-6E8A-4147-A177-3AD203B41FA5}">
                      <a16:colId xmlns:a16="http://schemas.microsoft.com/office/drawing/2014/main" val="20000"/>
                    </a:ext>
                  </a:extLst>
                </a:gridCol>
                <a:gridCol w="385011">
                  <a:extLst>
                    <a:ext uri="{9D8B030D-6E8A-4147-A177-3AD203B41FA5}">
                      <a16:colId xmlns:a16="http://schemas.microsoft.com/office/drawing/2014/main" val="20001"/>
                    </a:ext>
                  </a:extLst>
                </a:gridCol>
                <a:gridCol w="433137">
                  <a:extLst>
                    <a:ext uri="{9D8B030D-6E8A-4147-A177-3AD203B41FA5}">
                      <a16:colId xmlns:a16="http://schemas.microsoft.com/office/drawing/2014/main" val="20002"/>
                    </a:ext>
                  </a:extLst>
                </a:gridCol>
                <a:gridCol w="397042">
                  <a:extLst>
                    <a:ext uri="{9D8B030D-6E8A-4147-A177-3AD203B41FA5}">
                      <a16:colId xmlns:a16="http://schemas.microsoft.com/office/drawing/2014/main" val="20003"/>
                    </a:ext>
                  </a:extLst>
                </a:gridCol>
                <a:gridCol w="276726">
                  <a:extLst>
                    <a:ext uri="{9D8B030D-6E8A-4147-A177-3AD203B41FA5}">
                      <a16:colId xmlns:a16="http://schemas.microsoft.com/office/drawing/2014/main" val="20004"/>
                    </a:ext>
                  </a:extLst>
                </a:gridCol>
                <a:gridCol w="433137">
                  <a:extLst>
                    <a:ext uri="{9D8B030D-6E8A-4147-A177-3AD203B41FA5}">
                      <a16:colId xmlns:a16="http://schemas.microsoft.com/office/drawing/2014/main" val="20005"/>
                    </a:ext>
                  </a:extLst>
                </a:gridCol>
                <a:gridCol w="301229">
                  <a:extLst>
                    <a:ext uri="{9D8B030D-6E8A-4147-A177-3AD203B41FA5}">
                      <a16:colId xmlns:a16="http://schemas.microsoft.com/office/drawing/2014/main" val="20006"/>
                    </a:ext>
                  </a:extLst>
                </a:gridCol>
                <a:gridCol w="388394">
                  <a:extLst>
                    <a:ext uri="{9D8B030D-6E8A-4147-A177-3AD203B41FA5}">
                      <a16:colId xmlns:a16="http://schemas.microsoft.com/office/drawing/2014/main" val="20007"/>
                    </a:ext>
                  </a:extLst>
                </a:gridCol>
                <a:gridCol w="260873">
                  <a:extLst>
                    <a:ext uri="{9D8B030D-6E8A-4147-A177-3AD203B41FA5}">
                      <a16:colId xmlns:a16="http://schemas.microsoft.com/office/drawing/2014/main" val="20008"/>
                    </a:ext>
                  </a:extLst>
                </a:gridCol>
                <a:gridCol w="409073">
                  <a:extLst>
                    <a:ext uri="{9D8B030D-6E8A-4147-A177-3AD203B41FA5}">
                      <a16:colId xmlns:a16="http://schemas.microsoft.com/office/drawing/2014/main" val="20009"/>
                    </a:ext>
                  </a:extLst>
                </a:gridCol>
                <a:gridCol w="300790">
                  <a:extLst>
                    <a:ext uri="{9D8B030D-6E8A-4147-A177-3AD203B41FA5}">
                      <a16:colId xmlns:a16="http://schemas.microsoft.com/office/drawing/2014/main" val="20010"/>
                    </a:ext>
                  </a:extLst>
                </a:gridCol>
                <a:gridCol w="388649">
                  <a:extLst>
                    <a:ext uri="{9D8B030D-6E8A-4147-A177-3AD203B41FA5}">
                      <a16:colId xmlns:a16="http://schemas.microsoft.com/office/drawing/2014/main" val="20011"/>
                    </a:ext>
                  </a:extLst>
                </a:gridCol>
                <a:gridCol w="408835">
                  <a:extLst>
                    <a:ext uri="{9D8B030D-6E8A-4147-A177-3AD203B41FA5}">
                      <a16:colId xmlns:a16="http://schemas.microsoft.com/office/drawing/2014/main" val="20012"/>
                    </a:ext>
                  </a:extLst>
                </a:gridCol>
                <a:gridCol w="418173">
                  <a:extLst>
                    <a:ext uri="{9D8B030D-6E8A-4147-A177-3AD203B41FA5}">
                      <a16:colId xmlns:a16="http://schemas.microsoft.com/office/drawing/2014/main" val="20013"/>
                    </a:ext>
                  </a:extLst>
                </a:gridCol>
              </a:tblGrid>
              <a:tr h="228600">
                <a:tc>
                  <a:txBody>
                    <a:bodyPr/>
                    <a:lstStyle/>
                    <a:p>
                      <a:pPr algn="l"/>
                      <a:r>
                        <a:rPr lang="en-US" sz="1100" dirty="0">
                          <a:solidFill>
                            <a:schemeClr val="tx1"/>
                          </a:solidFill>
                          <a:latin typeface="Cambria" charset="0"/>
                          <a:ea typeface="Cambria" charset="0"/>
                          <a:cs typeface="Cambria" charset="0"/>
                        </a:rPr>
                        <a:t>DAY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chemeClr val="tx1"/>
                          </a:solidFill>
                          <a:latin typeface="Cambria" charset="0"/>
                          <a:ea typeface="Cambria" charset="0"/>
                          <a:cs typeface="Cambria" charset="0"/>
                        </a:rPr>
                        <a:t>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88620">
                <a:tc>
                  <a:txBody>
                    <a:bodyPr/>
                    <a:lstStyle/>
                    <a:p>
                      <a:r>
                        <a:rPr lang="en-US" sz="1100" b="1" dirty="0">
                          <a:latin typeface="Cambria" charset="0"/>
                          <a:ea typeface="Cambria" charset="0"/>
                          <a:cs typeface="Cambria" charset="0"/>
                        </a:rPr>
                        <a:t>Cocaine Group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latin typeface="Cambria" charset="0"/>
                          <a:ea typeface="Cambria" charset="0"/>
                          <a:cs typeface="Cambria" charset="0"/>
                        </a:rPr>
                        <a:t>Sal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latin typeface="Cambria" charset="0"/>
                          <a:ea typeface="Cambria" charset="0"/>
                          <a:cs typeface="Cambria" charset="0"/>
                        </a:rPr>
                        <a:t>Sal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rgbClr val="FF0000"/>
                          </a:solidFill>
                          <a:latin typeface="Cambria" charset="0"/>
                          <a:ea typeface="Cambria" charset="0"/>
                          <a:cs typeface="Cambria" charset="0"/>
                        </a:rPr>
                        <a:t>COC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sz="1100" dirty="0">
                          <a:latin typeface="Cambria" charset="0"/>
                          <a:ea typeface="Cambria" charset="0"/>
                          <a:cs typeface="Cambria" charset="0"/>
                        </a:rPr>
                        <a:t>No Testing</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rgbClr val="FF0000"/>
                          </a:solidFill>
                          <a:latin typeface="Cambria" charset="0"/>
                          <a:ea typeface="Cambria" charset="0"/>
                          <a:cs typeface="Cambria" charset="0"/>
                        </a:rPr>
                        <a:t>COC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latin typeface="Cambria" charset="0"/>
                          <a:ea typeface="Cambria" charset="0"/>
                          <a:cs typeface="Cambria" charset="0"/>
                        </a:rPr>
                        <a:t>No Testing</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rgbClr val="FF0000"/>
                          </a:solidFill>
                          <a:latin typeface="Cambria" charset="0"/>
                          <a:ea typeface="Cambria" charset="0"/>
                          <a:cs typeface="Cambria" charset="0"/>
                        </a:rPr>
                        <a:t>COC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sz="1100" dirty="0">
                          <a:latin typeface="Cambria" charset="0"/>
                          <a:ea typeface="Cambria" charset="0"/>
                          <a:cs typeface="Cambria" charset="0"/>
                        </a:rPr>
                        <a:t>No Testing</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rgbClr val="FF0000"/>
                          </a:solidFill>
                          <a:latin typeface="Cambria" charset="0"/>
                          <a:ea typeface="Cambria" charset="0"/>
                          <a:cs typeface="Cambria" charset="0"/>
                        </a:rPr>
                        <a:t>COC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sz="1100" dirty="0">
                          <a:latin typeface="Cambria" charset="0"/>
                          <a:ea typeface="Cambria" charset="0"/>
                          <a:cs typeface="Cambria" charset="0"/>
                        </a:rPr>
                        <a:t>No Testing</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rgbClr val="FF0000"/>
                          </a:solidFill>
                          <a:latin typeface="Cambria" charset="0"/>
                          <a:ea typeface="Cambria" charset="0"/>
                          <a:cs typeface="Cambria" charset="0"/>
                        </a:rPr>
                        <a:t>COC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latin typeface="Cambria" charset="0"/>
                          <a:ea typeface="Cambria" charset="0"/>
                          <a:cs typeface="Cambria" charset="0"/>
                        </a:rPr>
                        <a:t>Sal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rgbClr val="FF0000"/>
                          </a:solidFill>
                          <a:latin typeface="Cambria" charset="0"/>
                          <a:ea typeface="Cambria" charset="0"/>
                          <a:cs typeface="Cambria" charset="0"/>
                        </a:rPr>
                        <a:t>COC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8620">
                <a:tc>
                  <a:txBody>
                    <a:bodyPr/>
                    <a:lstStyle/>
                    <a:p>
                      <a:r>
                        <a:rPr lang="en-US" sz="1100" b="1">
                          <a:latin typeface="Cambria" charset="0"/>
                          <a:ea typeface="Cambria" charset="0"/>
                          <a:cs typeface="Cambria" charset="0"/>
                        </a:rPr>
                        <a:t>SHAM Group</a:t>
                      </a:r>
                      <a:endParaRPr lang="en-US" sz="1100" b="1" dirty="0">
                        <a:latin typeface="Cambria" charset="0"/>
                        <a:ea typeface="Cambria" charset="0"/>
                        <a:cs typeface="Cambria"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latin typeface="Cambria" charset="0"/>
                          <a:ea typeface="Cambria" charset="0"/>
                          <a:cs typeface="Cambria" charset="0"/>
                        </a:rPr>
                        <a:t>Sal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a:latin typeface="Cambria" charset="0"/>
                          <a:ea typeface="Cambria" charset="0"/>
                          <a:cs typeface="Cambria" charset="0"/>
                        </a:rPr>
                        <a:t>Sal</a:t>
                      </a:r>
                      <a:endParaRPr lang="en-US" sz="1100" dirty="0">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latin typeface="Cambria" charset="0"/>
                          <a:ea typeface="Cambria" charset="0"/>
                          <a:cs typeface="Cambria" charset="0"/>
                        </a:rPr>
                        <a:t>Sal</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algn="ctr"/>
                      <a:r>
                        <a:rPr lang="en-US" sz="1100" dirty="0">
                          <a:latin typeface="Cambria" charset="0"/>
                          <a:ea typeface="Cambria" charset="0"/>
                          <a:cs typeface="Cambria" charset="0"/>
                        </a:rPr>
                        <a:t>Sal</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algn="ctr"/>
                      <a:r>
                        <a:rPr lang="en-US" sz="1100" dirty="0">
                          <a:latin typeface="Cambria" charset="0"/>
                          <a:ea typeface="Cambria" charset="0"/>
                          <a:cs typeface="Cambria" charset="0"/>
                        </a:rPr>
                        <a:t>Sal</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algn="ctr"/>
                      <a:r>
                        <a:rPr lang="en-US" sz="1100" dirty="0">
                          <a:latin typeface="Cambria" charset="0"/>
                          <a:ea typeface="Cambria" charset="0"/>
                          <a:cs typeface="Cambria" charset="0"/>
                        </a:rPr>
                        <a:t>Sal</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a:txBody>
                    <a:bodyPr/>
                    <a:lstStyle/>
                    <a:p>
                      <a:pPr algn="ctr"/>
                      <a:r>
                        <a:rPr lang="en-US" sz="1100" dirty="0">
                          <a:latin typeface="Cambria" charset="0"/>
                          <a:ea typeface="Cambria" charset="0"/>
                          <a:cs typeface="Cambria" charset="0"/>
                        </a:rPr>
                        <a:t>Sal</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latin typeface="Cambria" charset="0"/>
                          <a:ea typeface="Cambria" charset="0"/>
                          <a:cs typeface="Cambria" charset="0"/>
                        </a:rPr>
                        <a:t>Sal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latin typeface="Cambria" charset="0"/>
                          <a:ea typeface="Cambria" charset="0"/>
                          <a:cs typeface="Cambria" charset="0"/>
                        </a:rPr>
                        <a:t>Sal</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010309"/>
                  </a:ext>
                </a:extLst>
              </a:tr>
              <a:tr h="228600">
                <a:tc>
                  <a:txBody>
                    <a:bodyPr/>
                    <a:lstStyle/>
                    <a:p>
                      <a:endParaRPr lang="en-US" sz="1100" b="1" dirty="0">
                        <a:latin typeface="Cambria" charset="0"/>
                        <a:ea typeface="Cambria" charset="0"/>
                        <a:cs typeface="Cambria"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a:latin typeface="Cambria" charset="0"/>
                          <a:ea typeface="Cambria" charset="0"/>
                          <a:cs typeface="Cambria" charset="0"/>
                        </a:rPr>
                        <a:t>Test</a:t>
                      </a:r>
                      <a:endParaRPr lang="en-US" sz="1100" dirty="0">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a:latin typeface="Cambria" charset="0"/>
                          <a:ea typeface="Cambria" charset="0"/>
                          <a:cs typeface="Cambria" charset="0"/>
                        </a:rPr>
                        <a:t>Test</a:t>
                      </a:r>
                      <a:endParaRPr lang="en-US" sz="1100" dirty="0">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Cambria" charset="0"/>
                          <a:ea typeface="Cambria" charset="0"/>
                          <a:cs typeface="Cambria" charset="0"/>
                        </a:rPr>
                        <a:t>Test</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a:txBody>
                    <a:bodyPr/>
                    <a:lstStyle/>
                    <a:p>
                      <a:pPr algn="ctr"/>
                      <a:r>
                        <a:rPr lang="en-US" sz="1100" dirty="0">
                          <a:latin typeface="Cambria" charset="0"/>
                          <a:ea typeface="Cambria" charset="0"/>
                          <a:cs typeface="Cambria" charset="0"/>
                        </a:rPr>
                        <a:t>Test</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a:txBody>
                    <a:bodyPr/>
                    <a:lstStyle/>
                    <a:p>
                      <a:pPr algn="ctr"/>
                      <a:r>
                        <a:rPr lang="en-US" sz="1100" dirty="0">
                          <a:latin typeface="Cambria" charset="0"/>
                          <a:ea typeface="Cambria" charset="0"/>
                          <a:cs typeface="Cambria" charset="0"/>
                        </a:rPr>
                        <a:t>Test</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a:txBody>
                    <a:bodyPr/>
                    <a:lstStyle/>
                    <a:p>
                      <a:pPr algn="ctr"/>
                      <a:r>
                        <a:rPr lang="en-US" sz="1100" dirty="0">
                          <a:latin typeface="Cambria" charset="0"/>
                          <a:ea typeface="Cambria" charset="0"/>
                          <a:cs typeface="Cambria" charset="0"/>
                        </a:rPr>
                        <a:t>Test</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a:txBody>
                    <a:bodyPr/>
                    <a:lstStyle/>
                    <a:p>
                      <a:pPr algn="ctr"/>
                      <a:r>
                        <a:rPr lang="en-US" sz="1100">
                          <a:latin typeface="Cambria" charset="0"/>
                          <a:ea typeface="Cambria" charset="0"/>
                          <a:cs typeface="Cambria" charset="0"/>
                        </a:rPr>
                        <a:t>Test</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a:latin typeface="Cambria" charset="0"/>
                          <a:ea typeface="Cambria" charset="0"/>
                          <a:cs typeface="Cambria" charset="0"/>
                        </a:rPr>
                        <a:t>Test</a:t>
                      </a:r>
                      <a:endParaRPr lang="en-US" sz="1100" dirty="0">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latin typeface="Cambria" charset="0"/>
                          <a:ea typeface="Cambria" charset="0"/>
                          <a:cs typeface="Cambria" charset="0"/>
                        </a:rPr>
                        <a:t>Test</a:t>
                      </a:r>
                      <a:endParaRPr lang="en-US" sz="1100" b="1" dirty="0">
                        <a:solidFill>
                          <a:srgbClr val="FF0000"/>
                        </a:solidFill>
                        <a:latin typeface="Cambria" charset="0"/>
                        <a:ea typeface="Cambria" charset="0"/>
                        <a:cs typeface="Cambria"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66536597"/>
                  </a:ext>
                </a:extLst>
              </a:tr>
            </a:tbl>
          </a:graphicData>
        </a:graphic>
      </p:graphicFrame>
      <p:sp>
        <p:nvSpPr>
          <p:cNvPr id="16" name="TextBox 15">
            <a:extLst>
              <a:ext uri="{FF2B5EF4-FFF2-40B4-BE49-F238E27FC236}">
                <a16:creationId xmlns:a16="http://schemas.microsoft.com/office/drawing/2014/main" id="{1B55D339-39C5-3648-BEFF-5FAA65D47BA2}"/>
              </a:ext>
            </a:extLst>
          </p:cNvPr>
          <p:cNvSpPr txBox="1"/>
          <p:nvPr/>
        </p:nvSpPr>
        <p:spPr>
          <a:xfrm>
            <a:off x="6797269" y="1947337"/>
            <a:ext cx="1921067" cy="300082"/>
          </a:xfrm>
          <a:prstGeom prst="rect">
            <a:avLst/>
          </a:prstGeom>
          <a:noFill/>
        </p:spPr>
        <p:txBody>
          <a:bodyPr wrap="square" rtlCol="0">
            <a:spAutoFit/>
          </a:bodyPr>
          <a:lstStyle/>
          <a:p>
            <a:r>
              <a:rPr lang="en-US" sz="1350" dirty="0">
                <a:solidFill>
                  <a:srgbClr val="FF0000"/>
                </a:solidFill>
              </a:rPr>
              <a:t>COC dose =10 mg/kg</a:t>
            </a:r>
          </a:p>
        </p:txBody>
      </p:sp>
      <p:pic>
        <p:nvPicPr>
          <p:cNvPr id="8" name="Picture 7">
            <a:extLst>
              <a:ext uri="{FF2B5EF4-FFF2-40B4-BE49-F238E27FC236}">
                <a16:creationId xmlns:a16="http://schemas.microsoft.com/office/drawing/2014/main" id="{5F5BCF73-2ABA-7D42-A0F3-C6953B0E93D5}"/>
              </a:ext>
            </a:extLst>
          </p:cNvPr>
          <p:cNvPicPr>
            <a:picLocks noChangeAspect="1"/>
          </p:cNvPicPr>
          <p:nvPr/>
        </p:nvPicPr>
        <p:blipFill>
          <a:blip r:embed="rId2"/>
          <a:stretch>
            <a:fillRect/>
          </a:stretch>
        </p:blipFill>
        <p:spPr>
          <a:xfrm>
            <a:off x="678363" y="2864355"/>
            <a:ext cx="6179673" cy="2915365"/>
          </a:xfrm>
          <a:prstGeom prst="rect">
            <a:avLst/>
          </a:prstGeom>
          <a:solidFill>
            <a:srgbClr val="FAC090"/>
          </a:solidFill>
          <a:ln>
            <a:solidFill>
              <a:srgbClr val="FFFFFF"/>
            </a:solidFill>
          </a:ln>
          <a:effectLst/>
        </p:spPr>
      </p:pic>
      <p:grpSp>
        <p:nvGrpSpPr>
          <p:cNvPr id="9" name="Group 8">
            <a:extLst>
              <a:ext uri="{FF2B5EF4-FFF2-40B4-BE49-F238E27FC236}">
                <a16:creationId xmlns:a16="http://schemas.microsoft.com/office/drawing/2014/main" id="{EF136925-0E66-C647-8757-996E15FC200A}"/>
              </a:ext>
            </a:extLst>
          </p:cNvPr>
          <p:cNvGrpSpPr/>
          <p:nvPr/>
        </p:nvGrpSpPr>
        <p:grpSpPr>
          <a:xfrm>
            <a:off x="870142" y="4791437"/>
            <a:ext cx="1189046" cy="459692"/>
            <a:chOff x="718433" y="4617969"/>
            <a:chExt cx="1585395" cy="612922"/>
          </a:xfrm>
        </p:grpSpPr>
        <p:sp>
          <p:nvSpPr>
            <p:cNvPr id="10" name="TextBox 9">
              <a:extLst>
                <a:ext uri="{FF2B5EF4-FFF2-40B4-BE49-F238E27FC236}">
                  <a16:creationId xmlns:a16="http://schemas.microsoft.com/office/drawing/2014/main" id="{695C5DB6-38F4-2A4C-A2F3-72EB14840D11}"/>
                </a:ext>
              </a:extLst>
            </p:cNvPr>
            <p:cNvSpPr txBox="1"/>
            <p:nvPr/>
          </p:nvSpPr>
          <p:spPr>
            <a:xfrm>
              <a:off x="718433" y="4861559"/>
              <a:ext cx="1585395" cy="369332"/>
            </a:xfrm>
            <a:prstGeom prst="rect">
              <a:avLst/>
            </a:prstGeom>
            <a:solidFill>
              <a:srgbClr val="FFFFFF"/>
            </a:solidFill>
            <a:ln>
              <a:solidFill>
                <a:srgbClr val="000000"/>
              </a:solidFill>
            </a:ln>
          </p:spPr>
          <p:txBody>
            <a:bodyPr wrap="square" rtlCol="0">
              <a:spAutoFit/>
            </a:bodyPr>
            <a:lstStyle/>
            <a:p>
              <a:r>
                <a:rPr lang="en-US" sz="1200" dirty="0"/>
                <a:t>Novelty (NILA)</a:t>
              </a:r>
            </a:p>
          </p:txBody>
        </p:sp>
        <p:cxnSp>
          <p:nvCxnSpPr>
            <p:cNvPr id="11" name="Straight Arrow Connector 10">
              <a:extLst>
                <a:ext uri="{FF2B5EF4-FFF2-40B4-BE49-F238E27FC236}">
                  <a16:creationId xmlns:a16="http://schemas.microsoft.com/office/drawing/2014/main" id="{41CF6496-06A6-2140-9EFF-22B340EA67BB}"/>
                </a:ext>
              </a:extLst>
            </p:cNvPr>
            <p:cNvCxnSpPr/>
            <p:nvPr/>
          </p:nvCxnSpPr>
          <p:spPr>
            <a:xfrm flipH="1">
              <a:off x="1372724" y="4617969"/>
              <a:ext cx="583076" cy="2435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CD1E9CD0-4277-E947-AE51-0DA5D3ABBC62}"/>
              </a:ext>
            </a:extLst>
          </p:cNvPr>
          <p:cNvGrpSpPr/>
          <p:nvPr/>
        </p:nvGrpSpPr>
        <p:grpSpPr>
          <a:xfrm>
            <a:off x="1474317" y="4089016"/>
            <a:ext cx="1028700" cy="646331"/>
            <a:chOff x="1731938" y="3757671"/>
            <a:chExt cx="1173358" cy="861774"/>
          </a:xfrm>
        </p:grpSpPr>
        <p:sp>
          <p:nvSpPr>
            <p:cNvPr id="18" name="TextBox 17">
              <a:extLst>
                <a:ext uri="{FF2B5EF4-FFF2-40B4-BE49-F238E27FC236}">
                  <a16:creationId xmlns:a16="http://schemas.microsoft.com/office/drawing/2014/main" id="{DB8D8850-B748-1E47-B049-962B0348E960}"/>
                </a:ext>
              </a:extLst>
            </p:cNvPr>
            <p:cNvSpPr txBox="1"/>
            <p:nvPr/>
          </p:nvSpPr>
          <p:spPr>
            <a:xfrm>
              <a:off x="1731938" y="3757671"/>
              <a:ext cx="1173358" cy="861774"/>
            </a:xfrm>
            <a:prstGeom prst="rect">
              <a:avLst/>
            </a:prstGeom>
            <a:noFill/>
            <a:ln>
              <a:solidFill>
                <a:srgbClr val="000000"/>
              </a:solidFill>
            </a:ln>
          </p:spPr>
          <p:txBody>
            <a:bodyPr wrap="square" rtlCol="0">
              <a:spAutoFit/>
            </a:bodyPr>
            <a:lstStyle/>
            <a:p>
              <a:r>
                <a:rPr lang="en-US" sz="1200" dirty="0"/>
                <a:t>Habituation/ Baseline (BLB)</a:t>
              </a:r>
            </a:p>
          </p:txBody>
        </p:sp>
        <p:cxnSp>
          <p:nvCxnSpPr>
            <p:cNvPr id="19" name="Straight Arrow Connector 18">
              <a:extLst>
                <a:ext uri="{FF2B5EF4-FFF2-40B4-BE49-F238E27FC236}">
                  <a16:creationId xmlns:a16="http://schemas.microsoft.com/office/drawing/2014/main" id="{A80A8EAC-8E65-1C40-855E-9ACB5EEF54B5}"/>
                </a:ext>
              </a:extLst>
            </p:cNvPr>
            <p:cNvCxnSpPr/>
            <p:nvPr/>
          </p:nvCxnSpPr>
          <p:spPr>
            <a:xfrm flipH="1" flipV="1">
              <a:off x="2399058" y="4255595"/>
              <a:ext cx="295070" cy="34967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05D74396-A283-5E48-9FFB-502C1DAA4CF9}"/>
              </a:ext>
            </a:extLst>
          </p:cNvPr>
          <p:cNvGrpSpPr/>
          <p:nvPr/>
        </p:nvGrpSpPr>
        <p:grpSpPr>
          <a:xfrm>
            <a:off x="2425011" y="3077292"/>
            <a:ext cx="1149841" cy="1232713"/>
            <a:chOff x="2791592" y="2332442"/>
            <a:chExt cx="1533121" cy="1643617"/>
          </a:xfrm>
        </p:grpSpPr>
        <p:cxnSp>
          <p:nvCxnSpPr>
            <p:cNvPr id="21" name="Straight Connector 20">
              <a:extLst>
                <a:ext uri="{FF2B5EF4-FFF2-40B4-BE49-F238E27FC236}">
                  <a16:creationId xmlns:a16="http://schemas.microsoft.com/office/drawing/2014/main" id="{F98C2522-E632-EB4E-BD02-CCAFE9A221CA}"/>
                </a:ext>
              </a:extLst>
            </p:cNvPr>
            <p:cNvCxnSpPr/>
            <p:nvPr/>
          </p:nvCxnSpPr>
          <p:spPr>
            <a:xfrm flipV="1">
              <a:off x="3491723" y="3398810"/>
              <a:ext cx="0" cy="57724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19AFACD-5DA2-4244-9D86-988F4DCCCF12}"/>
                </a:ext>
              </a:extLst>
            </p:cNvPr>
            <p:cNvCxnSpPr/>
            <p:nvPr/>
          </p:nvCxnSpPr>
          <p:spPr>
            <a:xfrm>
              <a:off x="3491723" y="3398813"/>
              <a:ext cx="73877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7CC79FF-346A-F64D-8F14-5CF0927B5117}"/>
                </a:ext>
              </a:extLst>
            </p:cNvPr>
            <p:cNvSpPr txBox="1"/>
            <p:nvPr/>
          </p:nvSpPr>
          <p:spPr>
            <a:xfrm>
              <a:off x="2791592" y="2332442"/>
              <a:ext cx="1533121" cy="1107996"/>
            </a:xfrm>
            <a:prstGeom prst="rect">
              <a:avLst/>
            </a:prstGeom>
            <a:solidFill>
              <a:srgbClr val="95B3D7"/>
            </a:solidFill>
            <a:ln>
              <a:solidFill>
                <a:srgbClr val="000000"/>
              </a:solidFill>
            </a:ln>
          </p:spPr>
          <p:txBody>
            <a:bodyPr wrap="square" rtlCol="0">
              <a:spAutoFit/>
            </a:bodyPr>
            <a:lstStyle/>
            <a:p>
              <a:r>
                <a:rPr lang="en-US" sz="1200" dirty="0"/>
                <a:t>Initial Sensitization Response (ISR)</a:t>
              </a:r>
            </a:p>
          </p:txBody>
        </p:sp>
        <p:cxnSp>
          <p:nvCxnSpPr>
            <p:cNvPr id="24" name="Straight Arrow Connector 23">
              <a:extLst>
                <a:ext uri="{FF2B5EF4-FFF2-40B4-BE49-F238E27FC236}">
                  <a16:creationId xmlns:a16="http://schemas.microsoft.com/office/drawing/2014/main" id="{D134BFDE-B3A8-584E-B558-F0C959DE1FB1}"/>
                </a:ext>
              </a:extLst>
            </p:cNvPr>
            <p:cNvCxnSpPr>
              <a:cxnSpLocks/>
              <a:endCxn id="23" idx="2"/>
            </p:cNvCxnSpPr>
            <p:nvPr/>
          </p:nvCxnSpPr>
          <p:spPr>
            <a:xfrm flipH="1">
              <a:off x="3558153" y="3376176"/>
              <a:ext cx="23528" cy="642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ight Triangle 24">
              <a:extLst>
                <a:ext uri="{FF2B5EF4-FFF2-40B4-BE49-F238E27FC236}">
                  <a16:creationId xmlns:a16="http://schemas.microsoft.com/office/drawing/2014/main" id="{FC13973B-9553-304C-B988-6CDA12D62DC7}"/>
                </a:ext>
              </a:extLst>
            </p:cNvPr>
            <p:cNvSpPr/>
            <p:nvPr/>
          </p:nvSpPr>
          <p:spPr>
            <a:xfrm rot="5400000">
              <a:off x="3585186" y="3330750"/>
              <a:ext cx="565683" cy="724934"/>
            </a:xfrm>
            <a:prstGeom prst="rtTriangl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26" name="Group 25">
            <a:extLst>
              <a:ext uri="{FF2B5EF4-FFF2-40B4-BE49-F238E27FC236}">
                <a16:creationId xmlns:a16="http://schemas.microsoft.com/office/drawing/2014/main" id="{91D44863-46B4-EB41-AE2D-18ECB0B70AD4}"/>
              </a:ext>
            </a:extLst>
          </p:cNvPr>
          <p:cNvGrpSpPr/>
          <p:nvPr/>
        </p:nvGrpSpPr>
        <p:grpSpPr>
          <a:xfrm>
            <a:off x="2390401" y="4357650"/>
            <a:ext cx="2066812" cy="737807"/>
            <a:chOff x="2745444" y="4039585"/>
            <a:chExt cx="2755749" cy="983742"/>
          </a:xfrm>
        </p:grpSpPr>
        <p:cxnSp>
          <p:nvCxnSpPr>
            <p:cNvPr id="27" name="Straight Connector 26">
              <a:extLst>
                <a:ext uri="{FF2B5EF4-FFF2-40B4-BE49-F238E27FC236}">
                  <a16:creationId xmlns:a16="http://schemas.microsoft.com/office/drawing/2014/main" id="{6CD40D2D-E521-664B-9AA1-3D98DF652BB8}"/>
                </a:ext>
              </a:extLst>
            </p:cNvPr>
            <p:cNvCxnSpPr/>
            <p:nvPr/>
          </p:nvCxnSpPr>
          <p:spPr>
            <a:xfrm>
              <a:off x="2745444" y="4617969"/>
              <a:ext cx="73877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DF04EAA-256F-874E-9245-3D652ED11010}"/>
                </a:ext>
              </a:extLst>
            </p:cNvPr>
            <p:cNvCxnSpPr/>
            <p:nvPr/>
          </p:nvCxnSpPr>
          <p:spPr>
            <a:xfrm flipV="1">
              <a:off x="3484216" y="4040720"/>
              <a:ext cx="0" cy="57724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AC42F15-F47E-BD44-8591-50C3CEBA8E20}"/>
                </a:ext>
              </a:extLst>
            </p:cNvPr>
            <p:cNvSpPr txBox="1"/>
            <p:nvPr/>
          </p:nvSpPr>
          <p:spPr>
            <a:xfrm>
              <a:off x="3843747" y="4161553"/>
              <a:ext cx="1657446" cy="861774"/>
            </a:xfrm>
            <a:prstGeom prst="rect">
              <a:avLst/>
            </a:prstGeom>
            <a:solidFill>
              <a:srgbClr val="C3D69B"/>
            </a:solidFill>
            <a:ln>
              <a:solidFill>
                <a:srgbClr val="000000"/>
              </a:solidFill>
            </a:ln>
          </p:spPr>
          <p:txBody>
            <a:bodyPr wrap="square" rtlCol="0">
              <a:spAutoFit/>
            </a:bodyPr>
            <a:lstStyle/>
            <a:p>
              <a:r>
                <a:rPr lang="en-US" sz="1200" dirty="0"/>
                <a:t>Initial Sensitivity (ALRC)</a:t>
              </a:r>
            </a:p>
          </p:txBody>
        </p:sp>
        <p:cxnSp>
          <p:nvCxnSpPr>
            <p:cNvPr id="30" name="Straight Arrow Connector 29">
              <a:extLst>
                <a:ext uri="{FF2B5EF4-FFF2-40B4-BE49-F238E27FC236}">
                  <a16:creationId xmlns:a16="http://schemas.microsoft.com/office/drawing/2014/main" id="{6ABA0266-0E76-0042-9E85-E204B2EEE488}"/>
                </a:ext>
              </a:extLst>
            </p:cNvPr>
            <p:cNvCxnSpPr>
              <a:cxnSpLocks/>
            </p:cNvCxnSpPr>
            <p:nvPr/>
          </p:nvCxnSpPr>
          <p:spPr>
            <a:xfrm>
              <a:off x="3410918" y="4448891"/>
              <a:ext cx="379438" cy="177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ight Triangle 30">
              <a:extLst>
                <a:ext uri="{FF2B5EF4-FFF2-40B4-BE49-F238E27FC236}">
                  <a16:creationId xmlns:a16="http://schemas.microsoft.com/office/drawing/2014/main" id="{C5487AE1-DCC4-6E49-83FA-92BEECB2AEA5}"/>
                </a:ext>
              </a:extLst>
            </p:cNvPr>
            <p:cNvSpPr/>
            <p:nvPr/>
          </p:nvSpPr>
          <p:spPr>
            <a:xfrm rot="16200000">
              <a:off x="2825070" y="3959960"/>
              <a:ext cx="565683" cy="724934"/>
            </a:xfrm>
            <a:prstGeom prst="rtTriangl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E72BE5D0-0D65-8C4A-8008-43CF22B6D18E}"/>
              </a:ext>
            </a:extLst>
          </p:cNvPr>
          <p:cNvGrpSpPr/>
          <p:nvPr/>
        </p:nvGrpSpPr>
        <p:grpSpPr>
          <a:xfrm>
            <a:off x="2401412" y="4520605"/>
            <a:ext cx="4758247" cy="646331"/>
            <a:chOff x="5445207" y="2395305"/>
            <a:chExt cx="6344329" cy="861775"/>
          </a:xfrm>
        </p:grpSpPr>
        <p:grpSp>
          <p:nvGrpSpPr>
            <p:cNvPr id="33" name="Group 32">
              <a:extLst>
                <a:ext uri="{FF2B5EF4-FFF2-40B4-BE49-F238E27FC236}">
                  <a16:creationId xmlns:a16="http://schemas.microsoft.com/office/drawing/2014/main" id="{00A39312-2A99-0A44-93B2-A82A7AF95C10}"/>
                </a:ext>
              </a:extLst>
            </p:cNvPr>
            <p:cNvGrpSpPr/>
            <p:nvPr/>
          </p:nvGrpSpPr>
          <p:grpSpPr>
            <a:xfrm>
              <a:off x="5445207" y="2423589"/>
              <a:ext cx="4564565" cy="731520"/>
              <a:chOff x="2745444" y="4255595"/>
              <a:chExt cx="4564565" cy="731520"/>
            </a:xfrm>
          </p:grpSpPr>
          <p:cxnSp>
            <p:nvCxnSpPr>
              <p:cNvPr id="36" name="Straight Connector 35">
                <a:extLst>
                  <a:ext uri="{FF2B5EF4-FFF2-40B4-BE49-F238E27FC236}">
                    <a16:creationId xmlns:a16="http://schemas.microsoft.com/office/drawing/2014/main" id="{4861A2CF-FBF9-5240-91EE-9A2FA1974611}"/>
                  </a:ext>
                </a:extLst>
              </p:cNvPr>
              <p:cNvCxnSpPr/>
              <p:nvPr/>
            </p:nvCxnSpPr>
            <p:spPr>
              <a:xfrm>
                <a:off x="7302500" y="4255595"/>
                <a:ext cx="0" cy="73152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ABC242A-EF42-8C45-A5BE-A868664CADA3}"/>
                  </a:ext>
                </a:extLst>
              </p:cNvPr>
              <p:cNvCxnSpPr/>
              <p:nvPr/>
            </p:nvCxnSpPr>
            <p:spPr>
              <a:xfrm flipH="1">
                <a:off x="2752953" y="4984439"/>
                <a:ext cx="45570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ADDDDAD-5B73-1841-BFA6-F32128D1AE2B}"/>
                  </a:ext>
                </a:extLst>
              </p:cNvPr>
              <p:cNvCxnSpPr/>
              <p:nvPr/>
            </p:nvCxnSpPr>
            <p:spPr>
              <a:xfrm>
                <a:off x="2745444" y="4617969"/>
                <a:ext cx="0" cy="3657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4" name="Straight Arrow Connector 33">
              <a:extLst>
                <a:ext uri="{FF2B5EF4-FFF2-40B4-BE49-F238E27FC236}">
                  <a16:creationId xmlns:a16="http://schemas.microsoft.com/office/drawing/2014/main" id="{2B7A8254-7185-874E-AD5F-9BEB140F9197}"/>
                </a:ext>
              </a:extLst>
            </p:cNvPr>
            <p:cNvCxnSpPr>
              <a:cxnSpLocks/>
            </p:cNvCxnSpPr>
            <p:nvPr/>
          </p:nvCxnSpPr>
          <p:spPr>
            <a:xfrm>
              <a:off x="10009772" y="2887641"/>
              <a:ext cx="287996"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BCA7882-25A8-9144-B11F-3B9A651F42D4}"/>
                </a:ext>
              </a:extLst>
            </p:cNvPr>
            <p:cNvSpPr txBox="1"/>
            <p:nvPr/>
          </p:nvSpPr>
          <p:spPr>
            <a:xfrm>
              <a:off x="10382503" y="2395305"/>
              <a:ext cx="1407033" cy="861775"/>
            </a:xfrm>
            <a:prstGeom prst="rect">
              <a:avLst/>
            </a:prstGeom>
            <a:noFill/>
            <a:ln>
              <a:solidFill>
                <a:srgbClr val="000000"/>
              </a:solidFill>
            </a:ln>
          </p:spPr>
          <p:txBody>
            <a:bodyPr wrap="square" rtlCol="0" anchor="ctr">
              <a:spAutoFit/>
            </a:bodyPr>
            <a:lstStyle/>
            <a:p>
              <a:r>
                <a:rPr lang="en-US" sz="1200" dirty="0"/>
                <a:t>Conditioned Activation (CONACT)</a:t>
              </a:r>
            </a:p>
          </p:txBody>
        </p:sp>
      </p:grpSp>
      <p:grpSp>
        <p:nvGrpSpPr>
          <p:cNvPr id="39" name="Group 38">
            <a:extLst>
              <a:ext uri="{FF2B5EF4-FFF2-40B4-BE49-F238E27FC236}">
                <a16:creationId xmlns:a16="http://schemas.microsoft.com/office/drawing/2014/main" id="{C5DC5568-6E4B-8B46-BE82-7B4F07616005}"/>
              </a:ext>
            </a:extLst>
          </p:cNvPr>
          <p:cNvGrpSpPr/>
          <p:nvPr/>
        </p:nvGrpSpPr>
        <p:grpSpPr>
          <a:xfrm>
            <a:off x="4451185" y="2857016"/>
            <a:ext cx="1932071" cy="651197"/>
            <a:chOff x="5516318" y="2184726"/>
            <a:chExt cx="2576094" cy="868263"/>
          </a:xfrm>
        </p:grpSpPr>
        <p:grpSp>
          <p:nvGrpSpPr>
            <p:cNvPr id="40" name="Group 39">
              <a:extLst>
                <a:ext uri="{FF2B5EF4-FFF2-40B4-BE49-F238E27FC236}">
                  <a16:creationId xmlns:a16="http://schemas.microsoft.com/office/drawing/2014/main" id="{A4592E6D-3EFF-5F4A-B4A6-65C7DA6E7DFC}"/>
                </a:ext>
              </a:extLst>
            </p:cNvPr>
            <p:cNvGrpSpPr/>
            <p:nvPr/>
          </p:nvGrpSpPr>
          <p:grpSpPr>
            <a:xfrm>
              <a:off x="6530312" y="2628900"/>
              <a:ext cx="1562100" cy="424089"/>
              <a:chOff x="6530312" y="2628900"/>
              <a:chExt cx="1562100" cy="424089"/>
            </a:xfrm>
          </p:grpSpPr>
          <p:cxnSp>
            <p:nvCxnSpPr>
              <p:cNvPr id="43" name="Straight Connector 42">
                <a:extLst>
                  <a:ext uri="{FF2B5EF4-FFF2-40B4-BE49-F238E27FC236}">
                    <a16:creationId xmlns:a16="http://schemas.microsoft.com/office/drawing/2014/main" id="{7E68CF86-165E-6141-9209-9FF72D9F6F0C}"/>
                  </a:ext>
                </a:extLst>
              </p:cNvPr>
              <p:cNvCxnSpPr/>
              <p:nvPr/>
            </p:nvCxnSpPr>
            <p:spPr>
              <a:xfrm flipV="1">
                <a:off x="6543012" y="2628900"/>
                <a:ext cx="0" cy="42408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0259D46-4D7C-5E45-9A7B-3F68A8C3C0FB}"/>
                  </a:ext>
                </a:extLst>
              </p:cNvPr>
              <p:cNvCxnSpPr/>
              <p:nvPr/>
            </p:nvCxnSpPr>
            <p:spPr>
              <a:xfrm flipV="1">
                <a:off x="8092412" y="2628900"/>
                <a:ext cx="0" cy="15843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C031BCA-CD9A-054F-B173-7674EC760CBF}"/>
                  </a:ext>
                </a:extLst>
              </p:cNvPr>
              <p:cNvCxnSpPr/>
              <p:nvPr/>
            </p:nvCxnSpPr>
            <p:spPr>
              <a:xfrm>
                <a:off x="6530312" y="2628900"/>
                <a:ext cx="15621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DDBECB13-DA29-BC4D-9B22-84DEF7892490}"/>
                </a:ext>
              </a:extLst>
            </p:cNvPr>
            <p:cNvCxnSpPr>
              <a:cxnSpLocks/>
            </p:cNvCxnSpPr>
            <p:nvPr/>
          </p:nvCxnSpPr>
          <p:spPr>
            <a:xfrm flipH="1" flipV="1">
              <a:off x="6707599" y="2431315"/>
              <a:ext cx="594901" cy="19758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376C2265-C72C-1648-8039-8105E53FE584}"/>
                </a:ext>
              </a:extLst>
            </p:cNvPr>
            <p:cNvSpPr txBox="1"/>
            <p:nvPr/>
          </p:nvSpPr>
          <p:spPr>
            <a:xfrm>
              <a:off x="5516318" y="2184726"/>
              <a:ext cx="1382181" cy="615554"/>
            </a:xfrm>
            <a:prstGeom prst="rect">
              <a:avLst/>
            </a:prstGeom>
            <a:noFill/>
            <a:ln>
              <a:solidFill>
                <a:srgbClr val="000000"/>
              </a:solidFill>
            </a:ln>
          </p:spPr>
          <p:txBody>
            <a:bodyPr wrap="square" rtlCol="0">
              <a:spAutoFit/>
            </a:bodyPr>
            <a:lstStyle/>
            <a:p>
              <a:r>
                <a:rPr lang="en-US" sz="1200" dirty="0"/>
                <a:t>Expression (SENSX)</a:t>
              </a:r>
            </a:p>
          </p:txBody>
        </p:sp>
      </p:grpSp>
      <p:grpSp>
        <p:nvGrpSpPr>
          <p:cNvPr id="46" name="Group 45">
            <a:extLst>
              <a:ext uri="{FF2B5EF4-FFF2-40B4-BE49-F238E27FC236}">
                <a16:creationId xmlns:a16="http://schemas.microsoft.com/office/drawing/2014/main" id="{9AFFB091-5E3D-2249-9677-4CC70C3FA434}"/>
              </a:ext>
            </a:extLst>
          </p:cNvPr>
          <p:cNvGrpSpPr/>
          <p:nvPr/>
        </p:nvGrpSpPr>
        <p:grpSpPr>
          <a:xfrm>
            <a:off x="2950110" y="3456354"/>
            <a:ext cx="2332208" cy="1073849"/>
            <a:chOff x="3491723" y="2837858"/>
            <a:chExt cx="3109610" cy="1431798"/>
          </a:xfrm>
        </p:grpSpPr>
        <p:cxnSp>
          <p:nvCxnSpPr>
            <p:cNvPr id="47" name="Straight Connector 46">
              <a:extLst>
                <a:ext uri="{FF2B5EF4-FFF2-40B4-BE49-F238E27FC236}">
                  <a16:creationId xmlns:a16="http://schemas.microsoft.com/office/drawing/2014/main" id="{D302A932-ADAF-1F4F-A653-EE68302058C1}"/>
                </a:ext>
              </a:extLst>
            </p:cNvPr>
            <p:cNvCxnSpPr/>
            <p:nvPr/>
          </p:nvCxnSpPr>
          <p:spPr>
            <a:xfrm>
              <a:off x="6555712" y="3052989"/>
              <a:ext cx="0" cy="98773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1EB8674B-79D1-DC48-B570-4A2ADF4831CD}"/>
                </a:ext>
              </a:extLst>
            </p:cNvPr>
            <p:cNvGrpSpPr/>
            <p:nvPr/>
          </p:nvGrpSpPr>
          <p:grpSpPr>
            <a:xfrm>
              <a:off x="3491723" y="2837858"/>
              <a:ext cx="3109610" cy="1431798"/>
              <a:chOff x="3491723" y="2837858"/>
              <a:chExt cx="3109610" cy="1431798"/>
            </a:xfrm>
          </p:grpSpPr>
          <p:cxnSp>
            <p:nvCxnSpPr>
              <p:cNvPr id="49" name="Straight Connector 48">
                <a:extLst>
                  <a:ext uri="{FF2B5EF4-FFF2-40B4-BE49-F238E27FC236}">
                    <a16:creationId xmlns:a16="http://schemas.microsoft.com/office/drawing/2014/main" id="{EEB602F1-EB94-1C4E-A893-FFAD0584BEB8}"/>
                  </a:ext>
                </a:extLst>
              </p:cNvPr>
              <p:cNvCxnSpPr/>
              <p:nvPr/>
            </p:nvCxnSpPr>
            <p:spPr>
              <a:xfrm>
                <a:off x="3491723" y="4040720"/>
                <a:ext cx="3063989"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50" name="Group 49">
                <a:extLst>
                  <a:ext uri="{FF2B5EF4-FFF2-40B4-BE49-F238E27FC236}">
                    <a16:creationId xmlns:a16="http://schemas.microsoft.com/office/drawing/2014/main" id="{082CB50F-D6F7-AF46-B594-3D525EE117A9}"/>
                  </a:ext>
                </a:extLst>
              </p:cNvPr>
              <p:cNvGrpSpPr/>
              <p:nvPr/>
            </p:nvGrpSpPr>
            <p:grpSpPr>
              <a:xfrm>
                <a:off x="3511947" y="2837858"/>
                <a:ext cx="3089386" cy="1431798"/>
                <a:chOff x="3511947" y="2837858"/>
                <a:chExt cx="3089386" cy="1431798"/>
              </a:xfrm>
            </p:grpSpPr>
            <p:grpSp>
              <p:nvGrpSpPr>
                <p:cNvPr id="51" name="Group 50">
                  <a:extLst>
                    <a:ext uri="{FF2B5EF4-FFF2-40B4-BE49-F238E27FC236}">
                      <a16:creationId xmlns:a16="http://schemas.microsoft.com/office/drawing/2014/main" id="{F32AD9BD-431D-1F46-BADF-9938218ED4B6}"/>
                    </a:ext>
                  </a:extLst>
                </p:cNvPr>
                <p:cNvGrpSpPr/>
                <p:nvPr/>
              </p:nvGrpSpPr>
              <p:grpSpPr>
                <a:xfrm>
                  <a:off x="3511947" y="2837858"/>
                  <a:ext cx="3032792" cy="1192275"/>
                  <a:chOff x="3511947" y="2837858"/>
                  <a:chExt cx="3032792" cy="1192275"/>
                </a:xfrm>
              </p:grpSpPr>
              <p:grpSp>
                <p:nvGrpSpPr>
                  <p:cNvPr id="53" name="Group 52">
                    <a:extLst>
                      <a:ext uri="{FF2B5EF4-FFF2-40B4-BE49-F238E27FC236}">
                        <a16:creationId xmlns:a16="http://schemas.microsoft.com/office/drawing/2014/main" id="{615CD6D6-1886-F549-91D6-1E90BBEDCEFE}"/>
                      </a:ext>
                    </a:extLst>
                  </p:cNvPr>
                  <p:cNvGrpSpPr/>
                  <p:nvPr/>
                </p:nvGrpSpPr>
                <p:grpSpPr>
                  <a:xfrm>
                    <a:off x="3511947" y="2837858"/>
                    <a:ext cx="3031344" cy="1189026"/>
                    <a:chOff x="3511947" y="2837858"/>
                    <a:chExt cx="3031344" cy="1189026"/>
                  </a:xfrm>
                </p:grpSpPr>
                <p:sp>
                  <p:nvSpPr>
                    <p:cNvPr id="55" name="Right Triangle 54">
                      <a:extLst>
                        <a:ext uri="{FF2B5EF4-FFF2-40B4-BE49-F238E27FC236}">
                          <a16:creationId xmlns:a16="http://schemas.microsoft.com/office/drawing/2014/main" id="{49B6A488-8213-B649-954F-DBA762257840}"/>
                        </a:ext>
                      </a:extLst>
                    </p:cNvPr>
                    <p:cNvSpPr/>
                    <p:nvPr/>
                  </p:nvSpPr>
                  <p:spPr>
                    <a:xfrm rot="17014240">
                      <a:off x="4492793" y="3010580"/>
                      <a:ext cx="304863" cy="755253"/>
                    </a:xfrm>
                    <a:prstGeom prst="rtTriangle">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56" name="Group 55">
                      <a:extLst>
                        <a:ext uri="{FF2B5EF4-FFF2-40B4-BE49-F238E27FC236}">
                          <a16:creationId xmlns:a16="http://schemas.microsoft.com/office/drawing/2014/main" id="{69F05DC8-770C-1741-A8B9-AF4BBCBF0D88}"/>
                        </a:ext>
                      </a:extLst>
                    </p:cNvPr>
                    <p:cNvGrpSpPr/>
                    <p:nvPr/>
                  </p:nvGrpSpPr>
                  <p:grpSpPr>
                    <a:xfrm>
                      <a:off x="3511947" y="2837858"/>
                      <a:ext cx="3031344" cy="1189026"/>
                      <a:chOff x="3511947" y="2837858"/>
                      <a:chExt cx="3031344" cy="1189026"/>
                    </a:xfrm>
                  </p:grpSpPr>
                  <p:sp>
                    <p:nvSpPr>
                      <p:cNvPr id="57" name="Right Triangle 56">
                        <a:extLst>
                          <a:ext uri="{FF2B5EF4-FFF2-40B4-BE49-F238E27FC236}">
                            <a16:creationId xmlns:a16="http://schemas.microsoft.com/office/drawing/2014/main" id="{942643D5-87C0-3E44-8F43-5C6C335F32C3}"/>
                          </a:ext>
                        </a:extLst>
                      </p:cNvPr>
                      <p:cNvSpPr/>
                      <p:nvPr/>
                    </p:nvSpPr>
                    <p:spPr>
                      <a:xfrm rot="16200000">
                        <a:off x="3590632" y="3350315"/>
                        <a:ext cx="597884" cy="755254"/>
                      </a:xfrm>
                      <a:prstGeom prst="rtTriangle">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8" name="Rectangle 57">
                        <a:extLst>
                          <a:ext uri="{FF2B5EF4-FFF2-40B4-BE49-F238E27FC236}">
                            <a16:creationId xmlns:a16="http://schemas.microsoft.com/office/drawing/2014/main" id="{0DC823EF-778F-B54D-9473-869517734F8F}"/>
                          </a:ext>
                        </a:extLst>
                      </p:cNvPr>
                      <p:cNvSpPr/>
                      <p:nvPr/>
                    </p:nvSpPr>
                    <p:spPr>
                      <a:xfrm rot="21382119">
                        <a:off x="5003626" y="3308350"/>
                        <a:ext cx="819324" cy="284891"/>
                      </a:xfrm>
                      <a:prstGeom prst="rect">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9" name="Right Triangle 58">
                        <a:extLst>
                          <a:ext uri="{FF2B5EF4-FFF2-40B4-BE49-F238E27FC236}">
                            <a16:creationId xmlns:a16="http://schemas.microsoft.com/office/drawing/2014/main" id="{B5F7BA46-B5BE-7748-8228-64A3377ED4A0}"/>
                          </a:ext>
                        </a:extLst>
                      </p:cNvPr>
                      <p:cNvSpPr/>
                      <p:nvPr/>
                    </p:nvSpPr>
                    <p:spPr>
                      <a:xfrm rot="18241106">
                        <a:off x="5712363" y="2879594"/>
                        <a:ext cx="724562" cy="641089"/>
                      </a:xfrm>
                      <a:prstGeom prst="rtTriangle">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0" name="Right Triangle 59">
                        <a:extLst>
                          <a:ext uri="{FF2B5EF4-FFF2-40B4-BE49-F238E27FC236}">
                            <a16:creationId xmlns:a16="http://schemas.microsoft.com/office/drawing/2014/main" id="{17277933-A8A1-9840-83C6-7E8E9144BA57}"/>
                          </a:ext>
                        </a:extLst>
                      </p:cNvPr>
                      <p:cNvSpPr/>
                      <p:nvPr/>
                    </p:nvSpPr>
                    <p:spPr>
                      <a:xfrm rot="16200000">
                        <a:off x="6146290" y="3100703"/>
                        <a:ext cx="434959" cy="359043"/>
                      </a:xfrm>
                      <a:prstGeom prst="rtTriangle">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sp>
                <p:nvSpPr>
                  <p:cNvPr id="54" name="Rectangle 53">
                    <a:extLst>
                      <a:ext uri="{FF2B5EF4-FFF2-40B4-BE49-F238E27FC236}">
                        <a16:creationId xmlns:a16="http://schemas.microsoft.com/office/drawing/2014/main" id="{B96EFE06-FE89-084B-AEA9-9EA0A2826621}"/>
                      </a:ext>
                    </a:extLst>
                  </p:cNvPr>
                  <p:cNvSpPr/>
                  <p:nvPr/>
                </p:nvSpPr>
                <p:spPr>
                  <a:xfrm>
                    <a:off x="4258733" y="3454661"/>
                    <a:ext cx="2286006" cy="575472"/>
                  </a:xfrm>
                  <a:prstGeom prst="rect">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52" name="TextBox 51">
                  <a:extLst>
                    <a:ext uri="{FF2B5EF4-FFF2-40B4-BE49-F238E27FC236}">
                      <a16:creationId xmlns:a16="http://schemas.microsoft.com/office/drawing/2014/main" id="{76B71B47-34DC-834B-8351-71E7B084E6AA}"/>
                    </a:ext>
                  </a:extLst>
                </p:cNvPr>
                <p:cNvSpPr txBox="1"/>
                <p:nvPr/>
              </p:nvSpPr>
              <p:spPr>
                <a:xfrm>
                  <a:off x="4543933" y="3407882"/>
                  <a:ext cx="2057400" cy="861774"/>
                </a:xfrm>
                <a:prstGeom prst="rect">
                  <a:avLst/>
                </a:prstGeom>
                <a:noFill/>
              </p:spPr>
              <p:txBody>
                <a:bodyPr wrap="square" rtlCol="0">
                  <a:spAutoFit/>
                </a:bodyPr>
                <a:lstStyle/>
                <a:p>
                  <a:r>
                    <a:rPr lang="en-US" sz="1200" dirty="0"/>
                    <a:t>Cocaine </a:t>
                  </a:r>
                </a:p>
                <a:p>
                  <a:r>
                    <a:rPr lang="en-US" sz="1200" dirty="0"/>
                    <a:t>Sensitization (CSENS)</a:t>
                  </a:r>
                </a:p>
              </p:txBody>
            </p:sp>
          </p:grpSp>
        </p:grpSp>
      </p:grpSp>
      <p:sp>
        <p:nvSpPr>
          <p:cNvPr id="61" name="Right Triangle 60">
            <a:extLst>
              <a:ext uri="{FF2B5EF4-FFF2-40B4-BE49-F238E27FC236}">
                <a16:creationId xmlns:a16="http://schemas.microsoft.com/office/drawing/2014/main" id="{D276F35E-E465-8646-A27E-45B826A137BE}"/>
              </a:ext>
            </a:extLst>
          </p:cNvPr>
          <p:cNvSpPr/>
          <p:nvPr/>
        </p:nvSpPr>
        <p:spPr>
          <a:xfrm rot="16200000">
            <a:off x="2444296" y="4309386"/>
            <a:ext cx="431744" cy="528271"/>
          </a:xfrm>
          <a:prstGeom prst="rtTriangle">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2" name="Picture 61"/>
          <p:cNvPicPr>
            <a:picLocks noChangeAspect="1"/>
          </p:cNvPicPr>
          <p:nvPr/>
        </p:nvPicPr>
        <p:blipFill>
          <a:blip r:embed="rId3"/>
          <a:stretch>
            <a:fillRect/>
          </a:stretch>
        </p:blipFill>
        <p:spPr>
          <a:xfrm>
            <a:off x="1330067" y="5753626"/>
            <a:ext cx="278379" cy="279627"/>
          </a:xfrm>
          <a:prstGeom prst="rect">
            <a:avLst/>
          </a:prstGeom>
        </p:spPr>
      </p:pic>
      <p:pic>
        <p:nvPicPr>
          <p:cNvPr id="63" name="Picture 62"/>
          <p:cNvPicPr>
            <a:picLocks noChangeAspect="1"/>
          </p:cNvPicPr>
          <p:nvPr/>
        </p:nvPicPr>
        <p:blipFill>
          <a:blip r:embed="rId3"/>
          <a:stretch>
            <a:fillRect/>
          </a:stretch>
        </p:blipFill>
        <p:spPr>
          <a:xfrm>
            <a:off x="6632021" y="5672441"/>
            <a:ext cx="278379" cy="279627"/>
          </a:xfrm>
          <a:prstGeom prst="rect">
            <a:avLst/>
          </a:prstGeom>
        </p:spPr>
      </p:pic>
    </p:spTree>
    <p:extLst>
      <p:ext uri="{BB962C8B-B14F-4D97-AF65-F5344CB8AC3E}">
        <p14:creationId xmlns:p14="http://schemas.microsoft.com/office/powerpoint/2010/main" val="412825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84" y="239988"/>
            <a:ext cx="8196065" cy="792162"/>
          </a:xfrm>
        </p:spPr>
        <p:txBody>
          <a:bodyPr/>
          <a:lstStyle/>
          <a:p>
            <a:pPr algn="ctr"/>
            <a:r>
              <a:rPr lang="en-US" sz="3200" dirty="0"/>
              <a:t>Clinical Microbiome Projects</a:t>
            </a:r>
            <a:br>
              <a:rPr lang="en-US" sz="3200" dirty="0"/>
            </a:br>
            <a:r>
              <a:rPr lang="en-US" sz="3200" dirty="0"/>
              <a:t>Recent &amp; Ongoing</a:t>
            </a:r>
          </a:p>
        </p:txBody>
      </p:sp>
      <p:sp>
        <p:nvSpPr>
          <p:cNvPr id="3" name="Slide Number Placeholder 2"/>
          <p:cNvSpPr>
            <a:spLocks noGrp="1"/>
          </p:cNvSpPr>
          <p:nvPr>
            <p:ph type="sldNum" sz="quarter" idx="4"/>
          </p:nvPr>
        </p:nvSpPr>
        <p:spPr>
          <a:xfrm>
            <a:off x="6692900" y="6302553"/>
            <a:ext cx="2133600" cy="365125"/>
          </a:xfrm>
        </p:spPr>
        <p:txBody>
          <a:bodyPr/>
          <a:lstStyle/>
          <a:p>
            <a:fld id="{24791E93-A2B7-0848-BDB4-10A6DF01D9B6}" type="slidenum">
              <a:rPr lang="en-US" smtClean="0"/>
              <a:pPr/>
              <a:t>3</a:t>
            </a:fld>
            <a:endParaRPr lang="en-US" dirty="0"/>
          </a:p>
        </p:txBody>
      </p:sp>
      <p:sp>
        <p:nvSpPr>
          <p:cNvPr id="4" name="Content Placeholder 3"/>
          <p:cNvSpPr>
            <a:spLocks noGrp="1"/>
          </p:cNvSpPr>
          <p:nvPr>
            <p:ph sz="quarter" idx="12"/>
          </p:nvPr>
        </p:nvSpPr>
        <p:spPr>
          <a:xfrm>
            <a:off x="1692327" y="1181065"/>
            <a:ext cx="7380942" cy="4191000"/>
          </a:xfrm>
        </p:spPr>
        <p:txBody>
          <a:bodyPr/>
          <a:lstStyle/>
          <a:p>
            <a:pPr marL="0">
              <a:lnSpc>
                <a:spcPct val="100000"/>
              </a:lnSpc>
              <a:spcBef>
                <a:spcPts val="0"/>
              </a:spcBef>
              <a:spcAft>
                <a:spcPts val="0"/>
              </a:spcAft>
            </a:pPr>
            <a:r>
              <a:rPr lang="en-US" sz="2000" dirty="0"/>
              <a:t>Aging (Indiana Univ. Med. Sch., Univ. Arizona Med Sch.)</a:t>
            </a:r>
          </a:p>
          <a:p>
            <a:pPr marL="0">
              <a:lnSpc>
                <a:spcPct val="100000"/>
              </a:lnSpc>
              <a:spcBef>
                <a:spcPts val="0"/>
              </a:spcBef>
              <a:spcAft>
                <a:spcPts val="0"/>
              </a:spcAft>
            </a:pPr>
            <a:r>
              <a:rPr lang="en-US" sz="2000" dirty="0"/>
              <a:t>HIV-Lung Microbiome (Indiana </a:t>
            </a:r>
            <a:r>
              <a:rPr lang="en-US" sz="2000" dirty="0" err="1"/>
              <a:t>Univ</a:t>
            </a:r>
            <a:r>
              <a:rPr lang="en-US" sz="2000" dirty="0"/>
              <a:t>)</a:t>
            </a:r>
          </a:p>
          <a:p>
            <a:pPr marL="0">
              <a:lnSpc>
                <a:spcPct val="100000"/>
              </a:lnSpc>
              <a:spcBef>
                <a:spcPts val="0"/>
              </a:spcBef>
              <a:spcAft>
                <a:spcPts val="0"/>
              </a:spcAft>
            </a:pPr>
            <a:r>
              <a:rPr lang="en-US" sz="2000" dirty="0"/>
              <a:t>Cocaine addiction</a:t>
            </a:r>
          </a:p>
          <a:p>
            <a:pPr marL="0">
              <a:lnSpc>
                <a:spcPct val="100000"/>
              </a:lnSpc>
              <a:spcBef>
                <a:spcPts val="0"/>
              </a:spcBef>
              <a:spcAft>
                <a:spcPts val="0"/>
              </a:spcAft>
            </a:pPr>
            <a:r>
              <a:rPr lang="en-US" sz="2000" dirty="0"/>
              <a:t>Fungal - respiratory (Harvard)</a:t>
            </a:r>
          </a:p>
          <a:p>
            <a:pPr marL="0">
              <a:lnSpc>
                <a:spcPct val="100000"/>
              </a:lnSpc>
              <a:spcBef>
                <a:spcPts val="0"/>
              </a:spcBef>
              <a:spcAft>
                <a:spcPts val="0"/>
              </a:spcAft>
            </a:pPr>
            <a:r>
              <a:rPr lang="en-US" sz="2000" dirty="0"/>
              <a:t>Vitamin D - respiratory (Harvard)</a:t>
            </a:r>
          </a:p>
          <a:p>
            <a:pPr marL="0">
              <a:lnSpc>
                <a:spcPct val="100000"/>
              </a:lnSpc>
              <a:spcBef>
                <a:spcPts val="0"/>
              </a:spcBef>
              <a:spcAft>
                <a:spcPts val="0"/>
              </a:spcAft>
            </a:pPr>
            <a:r>
              <a:rPr lang="en-US" sz="2000" dirty="0"/>
              <a:t>Cancer (UCHC)</a:t>
            </a:r>
          </a:p>
          <a:p>
            <a:pPr marL="0">
              <a:lnSpc>
                <a:spcPct val="100000"/>
              </a:lnSpc>
              <a:spcBef>
                <a:spcPts val="0"/>
              </a:spcBef>
              <a:spcAft>
                <a:spcPts val="0"/>
              </a:spcAft>
            </a:pPr>
            <a:r>
              <a:rPr lang="en-US" sz="2000" dirty="0"/>
              <a:t>Parkinson’s Disease</a:t>
            </a:r>
          </a:p>
          <a:p>
            <a:pPr marL="0">
              <a:lnSpc>
                <a:spcPct val="100000"/>
              </a:lnSpc>
              <a:spcBef>
                <a:spcPts val="0"/>
              </a:spcBef>
              <a:spcAft>
                <a:spcPts val="0"/>
              </a:spcAft>
            </a:pPr>
            <a:r>
              <a:rPr lang="en-US" sz="2000" dirty="0"/>
              <a:t>Neonatal-breast milk (CCMC, Harvard/BC)</a:t>
            </a:r>
          </a:p>
          <a:p>
            <a:pPr marL="0">
              <a:lnSpc>
                <a:spcPct val="100000"/>
              </a:lnSpc>
              <a:spcBef>
                <a:spcPts val="0"/>
              </a:spcBef>
              <a:spcAft>
                <a:spcPts val="0"/>
              </a:spcAft>
            </a:pPr>
            <a:r>
              <a:rPr lang="en-US" sz="2000" dirty="0"/>
              <a:t>Fecal transplants and C. difficile (Harvard)</a:t>
            </a:r>
          </a:p>
          <a:p>
            <a:pPr marL="0">
              <a:lnSpc>
                <a:spcPct val="100000"/>
              </a:lnSpc>
              <a:spcBef>
                <a:spcPts val="0"/>
              </a:spcBef>
              <a:spcAft>
                <a:spcPts val="0"/>
              </a:spcAft>
            </a:pPr>
            <a:r>
              <a:rPr lang="en-US" sz="2000" dirty="0"/>
              <a:t>Host genotype and microbiome</a:t>
            </a:r>
          </a:p>
          <a:p>
            <a:pPr marL="0">
              <a:lnSpc>
                <a:spcPct val="100000"/>
              </a:lnSpc>
              <a:spcBef>
                <a:spcPts val="0"/>
              </a:spcBef>
              <a:spcAft>
                <a:spcPts val="0"/>
              </a:spcAft>
            </a:pPr>
            <a:r>
              <a:rPr lang="en-US" sz="2000" dirty="0"/>
              <a:t>Acne, Psoriasis, other skin diseases</a:t>
            </a:r>
          </a:p>
          <a:p>
            <a:pPr marL="0">
              <a:lnSpc>
                <a:spcPct val="100000"/>
              </a:lnSpc>
              <a:spcBef>
                <a:spcPts val="0"/>
              </a:spcBef>
              <a:spcAft>
                <a:spcPts val="0"/>
              </a:spcAft>
            </a:pPr>
            <a:r>
              <a:rPr lang="en-US" sz="2000" dirty="0"/>
              <a:t>Bariatric surgery (Hartford Hospital)</a:t>
            </a:r>
          </a:p>
          <a:p>
            <a:pPr marL="0">
              <a:lnSpc>
                <a:spcPct val="100000"/>
              </a:lnSpc>
              <a:spcBef>
                <a:spcPts val="0"/>
              </a:spcBef>
              <a:spcAft>
                <a:spcPts val="0"/>
              </a:spcAft>
            </a:pPr>
            <a:r>
              <a:rPr lang="en-US" sz="2000" dirty="0"/>
              <a:t>Athlete microbiomes</a:t>
            </a:r>
          </a:p>
          <a:p>
            <a:pPr marL="0">
              <a:lnSpc>
                <a:spcPct val="100000"/>
              </a:lnSpc>
              <a:spcBef>
                <a:spcPts val="0"/>
              </a:spcBef>
              <a:spcAft>
                <a:spcPts val="0"/>
              </a:spcAft>
            </a:pPr>
            <a:r>
              <a:rPr lang="en-US" sz="2000" dirty="0"/>
              <a:t>Sickle Cell disease</a:t>
            </a:r>
          </a:p>
          <a:p>
            <a:pPr marL="0">
              <a:lnSpc>
                <a:spcPct val="100000"/>
              </a:lnSpc>
              <a:spcBef>
                <a:spcPts val="0"/>
              </a:spcBef>
              <a:spcAft>
                <a:spcPts val="0"/>
              </a:spcAft>
            </a:pPr>
            <a:r>
              <a:rPr lang="en-US" sz="2000" dirty="0"/>
              <a:t>Diabetes (Stanford)</a:t>
            </a:r>
          </a:p>
          <a:p>
            <a:pPr marL="0">
              <a:lnSpc>
                <a:spcPct val="100000"/>
              </a:lnSpc>
              <a:spcBef>
                <a:spcPts val="0"/>
              </a:spcBef>
              <a:spcAft>
                <a:spcPts val="0"/>
              </a:spcAft>
            </a:pPr>
            <a:r>
              <a:rPr lang="en-US" sz="2000" dirty="0"/>
              <a:t>Pneumococcus vaccine (Bangladesh, Gambia)</a:t>
            </a:r>
          </a:p>
          <a:p>
            <a:pPr marL="0">
              <a:lnSpc>
                <a:spcPct val="100000"/>
              </a:lnSpc>
              <a:spcBef>
                <a:spcPts val="0"/>
              </a:spcBef>
              <a:spcAft>
                <a:spcPts val="0"/>
              </a:spcAft>
            </a:pPr>
            <a:r>
              <a:rPr lang="en-US" sz="2000" dirty="0"/>
              <a:t>Bacterial vaginosis (Wash U)</a:t>
            </a:r>
          </a:p>
          <a:p>
            <a:pPr marL="0">
              <a:lnSpc>
                <a:spcPct val="100000"/>
              </a:lnSpc>
              <a:spcBef>
                <a:spcPts val="0"/>
              </a:spcBef>
              <a:spcAft>
                <a:spcPts val="0"/>
              </a:spcAft>
            </a:pPr>
            <a:r>
              <a:rPr lang="en-US" sz="2000" dirty="0" err="1"/>
              <a:t>etc</a:t>
            </a:r>
            <a:endParaRPr lang="en-US" sz="2000" dirty="0"/>
          </a:p>
          <a:p>
            <a:pPr marL="0">
              <a:lnSpc>
                <a:spcPct val="100000"/>
              </a:lnSpc>
              <a:spcBef>
                <a:spcPts val="0"/>
              </a:spcBef>
              <a:spcAft>
                <a:spcPts val="0"/>
              </a:spcAft>
            </a:pPr>
            <a:endParaRPr lang="en-US" sz="2000" dirty="0"/>
          </a:p>
        </p:txBody>
      </p:sp>
    </p:spTree>
    <p:extLst>
      <p:ext uri="{BB962C8B-B14F-4D97-AF65-F5344CB8AC3E}">
        <p14:creationId xmlns:p14="http://schemas.microsoft.com/office/powerpoint/2010/main" val="255235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C98269-2E23-5E4E-84C9-5075E8ED1BB0}"/>
              </a:ext>
            </a:extLst>
          </p:cNvPr>
          <p:cNvSpPr txBox="1"/>
          <p:nvPr/>
        </p:nvSpPr>
        <p:spPr>
          <a:xfrm>
            <a:off x="-1" y="857250"/>
            <a:ext cx="8066639" cy="523220"/>
          </a:xfrm>
          <a:prstGeom prst="rect">
            <a:avLst/>
          </a:prstGeom>
          <a:noFill/>
        </p:spPr>
        <p:txBody>
          <a:bodyPr wrap="square" rtlCol="0">
            <a:spAutoFit/>
          </a:bodyPr>
          <a:lstStyle/>
          <a:p>
            <a:r>
              <a:rPr lang="en-US" sz="2800" b="1" dirty="0">
                <a:solidFill>
                  <a:schemeClr val="accent1"/>
                </a:solidFill>
              </a:rPr>
              <a:t>Microbiome Composition: Coprococcus</a:t>
            </a:r>
          </a:p>
        </p:txBody>
      </p:sp>
      <p:pic>
        <p:nvPicPr>
          <p:cNvPr id="10" name="Picture 9">
            <a:extLst>
              <a:ext uri="{FF2B5EF4-FFF2-40B4-BE49-F238E27FC236}">
                <a16:creationId xmlns:a16="http://schemas.microsoft.com/office/drawing/2014/main" id="{ECF8F8DB-BA88-9C42-9B9C-E8DE4BF1CA16}"/>
              </a:ext>
            </a:extLst>
          </p:cNvPr>
          <p:cNvPicPr>
            <a:picLocks noChangeAspect="1"/>
          </p:cNvPicPr>
          <p:nvPr/>
        </p:nvPicPr>
        <p:blipFill>
          <a:blip r:embed="rId3"/>
          <a:stretch>
            <a:fillRect/>
          </a:stretch>
        </p:blipFill>
        <p:spPr>
          <a:xfrm>
            <a:off x="6788752" y="1987223"/>
            <a:ext cx="2464868" cy="1757985"/>
          </a:xfrm>
          <a:prstGeom prst="rect">
            <a:avLst/>
          </a:prstGeom>
        </p:spPr>
      </p:pic>
      <p:grpSp>
        <p:nvGrpSpPr>
          <p:cNvPr id="12" name="Group 11">
            <a:extLst>
              <a:ext uri="{FF2B5EF4-FFF2-40B4-BE49-F238E27FC236}">
                <a16:creationId xmlns:a16="http://schemas.microsoft.com/office/drawing/2014/main" id="{090619A7-9361-514E-8C9D-2246FC694BE3}"/>
              </a:ext>
            </a:extLst>
          </p:cNvPr>
          <p:cNvGrpSpPr/>
          <p:nvPr/>
        </p:nvGrpSpPr>
        <p:grpSpPr>
          <a:xfrm>
            <a:off x="0" y="1448542"/>
            <a:ext cx="3539288" cy="3423839"/>
            <a:chOff x="0" y="1530260"/>
            <a:chExt cx="4719051" cy="4565118"/>
          </a:xfrm>
        </p:grpSpPr>
        <p:pic>
          <p:nvPicPr>
            <p:cNvPr id="13" name="Picture 12">
              <a:extLst>
                <a:ext uri="{FF2B5EF4-FFF2-40B4-BE49-F238E27FC236}">
                  <a16:creationId xmlns:a16="http://schemas.microsoft.com/office/drawing/2014/main" id="{F56B373E-8D72-8C46-A068-D8558D2DF44B}"/>
                </a:ext>
              </a:extLst>
            </p:cNvPr>
            <p:cNvPicPr>
              <a:picLocks noChangeAspect="1"/>
            </p:cNvPicPr>
            <p:nvPr/>
          </p:nvPicPr>
          <p:blipFill>
            <a:blip r:embed="rId4"/>
            <a:stretch>
              <a:fillRect/>
            </a:stretch>
          </p:blipFill>
          <p:spPr>
            <a:xfrm>
              <a:off x="0" y="1543838"/>
              <a:ext cx="4573581" cy="4551540"/>
            </a:xfrm>
            <a:prstGeom prst="rect">
              <a:avLst/>
            </a:prstGeom>
          </p:spPr>
        </p:pic>
        <p:sp>
          <p:nvSpPr>
            <p:cNvPr id="3" name="Rectangle 2">
              <a:extLst>
                <a:ext uri="{FF2B5EF4-FFF2-40B4-BE49-F238E27FC236}">
                  <a16:creationId xmlns:a16="http://schemas.microsoft.com/office/drawing/2014/main" id="{17300D0C-E292-FD48-923D-D35245C9C427}"/>
                </a:ext>
              </a:extLst>
            </p:cNvPr>
            <p:cNvSpPr/>
            <p:nvPr/>
          </p:nvSpPr>
          <p:spPr>
            <a:xfrm>
              <a:off x="17967" y="1530260"/>
              <a:ext cx="4701084" cy="400109"/>
            </a:xfrm>
            <a:prstGeom prst="rect">
              <a:avLst/>
            </a:prstGeom>
            <a:solidFill>
              <a:schemeClr val="bg1"/>
            </a:solidFill>
          </p:spPr>
          <p:txBody>
            <a:bodyPr wrap="square">
              <a:spAutoFit/>
            </a:bodyPr>
            <a:lstStyle/>
            <a:p>
              <a:pPr algn="ctr"/>
              <a:r>
                <a:rPr lang="en-US" sz="1350" dirty="0"/>
                <a:t>CCOO4 /</a:t>
              </a:r>
              <a:r>
                <a:rPr lang="en-US" sz="1350" dirty="0" err="1"/>
                <a:t>TauUncJ</a:t>
              </a:r>
              <a:endParaRPr lang="en-US" sz="1350" dirty="0"/>
            </a:p>
          </p:txBody>
        </p:sp>
      </p:grpSp>
      <p:grpSp>
        <p:nvGrpSpPr>
          <p:cNvPr id="15" name="Group 14">
            <a:extLst>
              <a:ext uri="{FF2B5EF4-FFF2-40B4-BE49-F238E27FC236}">
                <a16:creationId xmlns:a16="http://schemas.microsoft.com/office/drawing/2014/main" id="{DF63B9B4-6E6A-0B41-8DCB-891BDB7360D4}"/>
              </a:ext>
            </a:extLst>
          </p:cNvPr>
          <p:cNvGrpSpPr/>
          <p:nvPr/>
        </p:nvGrpSpPr>
        <p:grpSpPr>
          <a:xfrm>
            <a:off x="3372042" y="1458725"/>
            <a:ext cx="3430186" cy="3413655"/>
            <a:chOff x="6692918" y="1543838"/>
            <a:chExt cx="4573581" cy="4551540"/>
          </a:xfrm>
        </p:grpSpPr>
        <p:pic>
          <p:nvPicPr>
            <p:cNvPr id="14" name="Picture 13">
              <a:extLst>
                <a:ext uri="{FF2B5EF4-FFF2-40B4-BE49-F238E27FC236}">
                  <a16:creationId xmlns:a16="http://schemas.microsoft.com/office/drawing/2014/main" id="{664267F6-8949-314D-88F9-DCB708B14010}"/>
                </a:ext>
              </a:extLst>
            </p:cNvPr>
            <p:cNvPicPr>
              <a:picLocks noChangeAspect="1"/>
            </p:cNvPicPr>
            <p:nvPr/>
          </p:nvPicPr>
          <p:blipFill>
            <a:blip r:embed="rId5"/>
            <a:stretch>
              <a:fillRect/>
            </a:stretch>
          </p:blipFill>
          <p:spPr>
            <a:xfrm>
              <a:off x="6692918" y="1543838"/>
              <a:ext cx="4573581" cy="4551540"/>
            </a:xfrm>
            <a:prstGeom prst="rect">
              <a:avLst/>
            </a:prstGeom>
          </p:spPr>
        </p:pic>
        <p:sp>
          <p:nvSpPr>
            <p:cNvPr id="16" name="Rectangle 15">
              <a:extLst>
                <a:ext uri="{FF2B5EF4-FFF2-40B4-BE49-F238E27FC236}">
                  <a16:creationId xmlns:a16="http://schemas.microsoft.com/office/drawing/2014/main" id="{9B4EA0D6-76FA-F343-9DFF-E4F482F67F07}"/>
                </a:ext>
              </a:extLst>
            </p:cNvPr>
            <p:cNvSpPr/>
            <p:nvPr/>
          </p:nvSpPr>
          <p:spPr>
            <a:xfrm>
              <a:off x="7071750" y="1576595"/>
              <a:ext cx="4131668" cy="400109"/>
            </a:xfrm>
            <a:prstGeom prst="rect">
              <a:avLst/>
            </a:prstGeom>
            <a:solidFill>
              <a:schemeClr val="bg1"/>
            </a:solidFill>
          </p:spPr>
          <p:txBody>
            <a:bodyPr wrap="square">
              <a:spAutoFit/>
            </a:bodyPr>
            <a:lstStyle/>
            <a:p>
              <a:pPr algn="ctr"/>
              <a:r>
                <a:rPr lang="en-US" sz="1350" dirty="0"/>
                <a:t>CCO41/</a:t>
              </a:r>
              <a:r>
                <a:rPr lang="en-US" sz="1350" dirty="0" err="1"/>
                <a:t>TauUncJ</a:t>
              </a:r>
              <a:endParaRPr lang="en-US" sz="1350" dirty="0"/>
            </a:p>
          </p:txBody>
        </p:sp>
      </p:grpSp>
      <p:sp>
        <p:nvSpPr>
          <p:cNvPr id="9" name="TextBox 8">
            <a:extLst>
              <a:ext uri="{FF2B5EF4-FFF2-40B4-BE49-F238E27FC236}">
                <a16:creationId xmlns:a16="http://schemas.microsoft.com/office/drawing/2014/main" id="{10DC3A5D-3946-454B-B0F4-B70DD0F3BC4D}"/>
              </a:ext>
            </a:extLst>
          </p:cNvPr>
          <p:cNvSpPr txBox="1"/>
          <p:nvPr/>
        </p:nvSpPr>
        <p:spPr>
          <a:xfrm>
            <a:off x="430349" y="5081441"/>
            <a:ext cx="5999672" cy="1131079"/>
          </a:xfrm>
          <a:prstGeom prst="rect">
            <a:avLst/>
          </a:prstGeom>
          <a:noFill/>
        </p:spPr>
        <p:txBody>
          <a:bodyPr wrap="square" rtlCol="0">
            <a:spAutoFit/>
          </a:bodyPr>
          <a:lstStyle/>
          <a:p>
            <a:pPr marL="214313" indent="-214313">
              <a:buFont typeface="Wingdings" pitchFamily="2" charset="2"/>
              <a:buChar char="q"/>
            </a:pPr>
            <a:r>
              <a:rPr lang="en-US" sz="1350" dirty="0"/>
              <a:t>Higher Coprococcus abundance in CCOO4 than in CCO41</a:t>
            </a:r>
          </a:p>
          <a:p>
            <a:pPr marL="214313" indent="-214313">
              <a:buFont typeface="Wingdings" pitchFamily="2" charset="2"/>
              <a:buChar char="q"/>
            </a:pPr>
            <a:r>
              <a:rPr lang="en-US" sz="1350" dirty="0"/>
              <a:t>Inverse trends of Coprococcus after Cocaine or Saline exposure </a:t>
            </a:r>
          </a:p>
          <a:p>
            <a:pPr marL="557213" lvl="1" indent="-214313">
              <a:buFont typeface="Wingdings" pitchFamily="2" charset="2"/>
              <a:buChar char="§"/>
            </a:pPr>
            <a:r>
              <a:rPr lang="en-US" sz="1350" dirty="0"/>
              <a:t>Cocaine: decrease Coprococcus in both CCOO4 and CCO41</a:t>
            </a:r>
          </a:p>
          <a:p>
            <a:pPr marL="557213" lvl="1" indent="-214313">
              <a:buFont typeface="Wingdings" pitchFamily="2" charset="2"/>
              <a:buChar char="§"/>
            </a:pPr>
            <a:r>
              <a:rPr lang="en-US" sz="1350" dirty="0"/>
              <a:t>Saline:  increase Coprococcus in both strains. </a:t>
            </a:r>
          </a:p>
          <a:p>
            <a:pPr marL="214313" indent="-214313">
              <a:buFont typeface="Wingdings" pitchFamily="2" charset="2"/>
              <a:buChar char="q"/>
            </a:pPr>
            <a:endParaRPr lang="en-US" sz="1350" dirty="0"/>
          </a:p>
        </p:txBody>
      </p:sp>
    </p:spTree>
    <p:extLst>
      <p:ext uri="{BB962C8B-B14F-4D97-AF65-F5344CB8AC3E}">
        <p14:creationId xmlns:p14="http://schemas.microsoft.com/office/powerpoint/2010/main" val="48439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09CD-D91B-3042-A8CF-D0E079A0D0F1}"/>
              </a:ext>
            </a:extLst>
          </p:cNvPr>
          <p:cNvSpPr>
            <a:spLocks noGrp="1"/>
          </p:cNvSpPr>
          <p:nvPr>
            <p:ph type="title"/>
          </p:nvPr>
        </p:nvSpPr>
        <p:spPr/>
        <p:txBody>
          <a:bodyPr/>
          <a:lstStyle/>
          <a:p>
            <a:r>
              <a:rPr lang="en-US" dirty="0" err="1"/>
              <a:t>Coprococcus</a:t>
            </a:r>
            <a:r>
              <a:rPr lang="en-US" dirty="0"/>
              <a:t> QTL</a:t>
            </a:r>
          </a:p>
        </p:txBody>
      </p:sp>
      <p:sp>
        <p:nvSpPr>
          <p:cNvPr id="3" name="Slide Number Placeholder 2">
            <a:extLst>
              <a:ext uri="{FF2B5EF4-FFF2-40B4-BE49-F238E27FC236}">
                <a16:creationId xmlns:a16="http://schemas.microsoft.com/office/drawing/2014/main" id="{AB95B715-9A09-7647-9535-B067A6FD1D5E}"/>
              </a:ext>
            </a:extLst>
          </p:cNvPr>
          <p:cNvSpPr>
            <a:spLocks noGrp="1"/>
          </p:cNvSpPr>
          <p:nvPr>
            <p:ph type="sldNum" sz="quarter" idx="4"/>
          </p:nvPr>
        </p:nvSpPr>
        <p:spPr/>
        <p:txBody>
          <a:bodyPr/>
          <a:lstStyle/>
          <a:p>
            <a:fld id="{24791E93-A2B7-0848-BDB4-10A6DF01D9B6}" type="slidenum">
              <a:rPr lang="en-US" smtClean="0"/>
              <a:pPr/>
              <a:t>31</a:t>
            </a:fld>
            <a:endParaRPr lang="en-US" dirty="0"/>
          </a:p>
        </p:txBody>
      </p:sp>
      <p:pic>
        <p:nvPicPr>
          <p:cNvPr id="6" name="Picture 5">
            <a:extLst>
              <a:ext uri="{FF2B5EF4-FFF2-40B4-BE49-F238E27FC236}">
                <a16:creationId xmlns:a16="http://schemas.microsoft.com/office/drawing/2014/main" id="{58EC267D-F619-FB41-AC53-CCC98C7B0E4E}"/>
              </a:ext>
            </a:extLst>
          </p:cNvPr>
          <p:cNvPicPr>
            <a:picLocks noChangeAspect="1"/>
          </p:cNvPicPr>
          <p:nvPr/>
        </p:nvPicPr>
        <p:blipFill>
          <a:blip r:embed="rId2"/>
          <a:stretch>
            <a:fillRect/>
          </a:stretch>
        </p:blipFill>
        <p:spPr>
          <a:xfrm>
            <a:off x="657241" y="990600"/>
            <a:ext cx="3599369" cy="3276600"/>
          </a:xfrm>
          <a:prstGeom prst="rect">
            <a:avLst/>
          </a:prstGeom>
        </p:spPr>
      </p:pic>
      <p:pic>
        <p:nvPicPr>
          <p:cNvPr id="5" name="Content Placeholder 5">
            <a:extLst>
              <a:ext uri="{FF2B5EF4-FFF2-40B4-BE49-F238E27FC236}">
                <a16:creationId xmlns:a16="http://schemas.microsoft.com/office/drawing/2014/main" id="{BBEAC0D4-CC91-5E40-95CE-0644FE32838A}"/>
              </a:ext>
            </a:extLst>
          </p:cNvPr>
          <p:cNvPicPr>
            <a:picLocks noGrp="1" noChangeAspect="1"/>
          </p:cNvPicPr>
          <p:nvPr>
            <p:ph sz="quarter" idx="12"/>
          </p:nvPr>
        </p:nvPicPr>
        <p:blipFill>
          <a:blip r:embed="rId3"/>
          <a:stretch>
            <a:fillRect/>
          </a:stretch>
        </p:blipFill>
        <p:spPr>
          <a:xfrm>
            <a:off x="5039335" y="681053"/>
            <a:ext cx="3495065" cy="3475047"/>
          </a:xfrm>
        </p:spPr>
      </p:pic>
      <p:pic>
        <p:nvPicPr>
          <p:cNvPr id="7" name="Picture 6">
            <a:extLst>
              <a:ext uri="{FF2B5EF4-FFF2-40B4-BE49-F238E27FC236}">
                <a16:creationId xmlns:a16="http://schemas.microsoft.com/office/drawing/2014/main" id="{D9EA1244-28C3-4543-B714-6E2D09F8131A}"/>
              </a:ext>
            </a:extLst>
          </p:cNvPr>
          <p:cNvPicPr>
            <a:picLocks noChangeAspect="1"/>
          </p:cNvPicPr>
          <p:nvPr/>
        </p:nvPicPr>
        <p:blipFill>
          <a:blip r:embed="rId4"/>
          <a:stretch>
            <a:fillRect/>
          </a:stretch>
        </p:blipFill>
        <p:spPr>
          <a:xfrm>
            <a:off x="2501900" y="4064116"/>
            <a:ext cx="2994507" cy="2831983"/>
          </a:xfrm>
          <a:prstGeom prst="rect">
            <a:avLst/>
          </a:prstGeom>
        </p:spPr>
      </p:pic>
      <p:sp>
        <p:nvSpPr>
          <p:cNvPr id="4" name="TextBox 3">
            <a:extLst>
              <a:ext uri="{FF2B5EF4-FFF2-40B4-BE49-F238E27FC236}">
                <a16:creationId xmlns:a16="http://schemas.microsoft.com/office/drawing/2014/main" id="{872DF1A5-D641-F54F-834E-76A1B3A3D155}"/>
              </a:ext>
            </a:extLst>
          </p:cNvPr>
          <p:cNvSpPr txBox="1"/>
          <p:nvPr/>
        </p:nvSpPr>
        <p:spPr>
          <a:xfrm>
            <a:off x="5685182" y="5367132"/>
            <a:ext cx="838691" cy="369332"/>
          </a:xfrm>
          <a:prstGeom prst="rect">
            <a:avLst/>
          </a:prstGeom>
          <a:noFill/>
        </p:spPr>
        <p:txBody>
          <a:bodyPr wrap="none" rtlCol="0">
            <a:spAutoFit/>
          </a:bodyPr>
          <a:lstStyle/>
          <a:p>
            <a:r>
              <a:rPr lang="en-US" dirty="0"/>
              <a:t>Dock4</a:t>
            </a:r>
          </a:p>
        </p:txBody>
      </p:sp>
      <p:cxnSp>
        <p:nvCxnSpPr>
          <p:cNvPr id="9" name="Straight Arrow Connector 8">
            <a:extLst>
              <a:ext uri="{FF2B5EF4-FFF2-40B4-BE49-F238E27FC236}">
                <a16:creationId xmlns:a16="http://schemas.microsoft.com/office/drawing/2014/main" id="{8A8974BC-A54A-B044-9DA6-8C8302200328}"/>
              </a:ext>
            </a:extLst>
          </p:cNvPr>
          <p:cNvCxnSpPr>
            <a:cxnSpLocks/>
          </p:cNvCxnSpPr>
          <p:nvPr/>
        </p:nvCxnSpPr>
        <p:spPr>
          <a:xfrm flipH="1">
            <a:off x="4850296" y="5592418"/>
            <a:ext cx="887896" cy="3710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5498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73A2-6965-BD43-BD0D-45E2351B331B}"/>
              </a:ext>
            </a:extLst>
          </p:cNvPr>
          <p:cNvSpPr>
            <a:spLocks noGrp="1"/>
          </p:cNvSpPr>
          <p:nvPr>
            <p:ph type="title"/>
          </p:nvPr>
        </p:nvSpPr>
        <p:spPr>
          <a:xfrm>
            <a:off x="530087" y="556247"/>
            <a:ext cx="8296413" cy="792162"/>
          </a:xfrm>
        </p:spPr>
        <p:txBody>
          <a:bodyPr/>
          <a:lstStyle/>
          <a:p>
            <a:r>
              <a:rPr lang="en-US" sz="3200" dirty="0" err="1"/>
              <a:t>Coprococcus</a:t>
            </a:r>
            <a:r>
              <a:rPr lang="en-US" sz="3200" dirty="0"/>
              <a:t> affects human mental health</a:t>
            </a:r>
          </a:p>
        </p:txBody>
      </p:sp>
      <p:sp>
        <p:nvSpPr>
          <p:cNvPr id="3" name="Slide Number Placeholder 2">
            <a:extLst>
              <a:ext uri="{FF2B5EF4-FFF2-40B4-BE49-F238E27FC236}">
                <a16:creationId xmlns:a16="http://schemas.microsoft.com/office/drawing/2014/main" id="{AD1C628B-EEA5-704C-A579-F805F237614E}"/>
              </a:ext>
            </a:extLst>
          </p:cNvPr>
          <p:cNvSpPr>
            <a:spLocks noGrp="1"/>
          </p:cNvSpPr>
          <p:nvPr>
            <p:ph type="sldNum" sz="quarter" idx="4"/>
          </p:nvPr>
        </p:nvSpPr>
        <p:spPr/>
        <p:txBody>
          <a:bodyPr/>
          <a:lstStyle/>
          <a:p>
            <a:fld id="{24791E93-A2B7-0848-BDB4-10A6DF01D9B6}" type="slidenum">
              <a:rPr lang="en-US" smtClean="0"/>
              <a:pPr/>
              <a:t>32</a:t>
            </a:fld>
            <a:endParaRPr lang="en-US" dirty="0"/>
          </a:p>
        </p:txBody>
      </p:sp>
      <p:pic>
        <p:nvPicPr>
          <p:cNvPr id="8" name="Picture 7">
            <a:extLst>
              <a:ext uri="{FF2B5EF4-FFF2-40B4-BE49-F238E27FC236}">
                <a16:creationId xmlns:a16="http://schemas.microsoft.com/office/drawing/2014/main" id="{BACFEE84-3A22-8F40-BAEA-4272DCB949D8}"/>
              </a:ext>
            </a:extLst>
          </p:cNvPr>
          <p:cNvPicPr>
            <a:picLocks noChangeAspect="1"/>
          </p:cNvPicPr>
          <p:nvPr/>
        </p:nvPicPr>
        <p:blipFill>
          <a:blip r:embed="rId2"/>
          <a:stretch>
            <a:fillRect/>
          </a:stretch>
        </p:blipFill>
        <p:spPr>
          <a:xfrm>
            <a:off x="941447" y="2040029"/>
            <a:ext cx="3719998" cy="1526554"/>
          </a:xfrm>
          <a:prstGeom prst="rect">
            <a:avLst/>
          </a:prstGeom>
        </p:spPr>
      </p:pic>
      <p:pic>
        <p:nvPicPr>
          <p:cNvPr id="6" name="Picture 5">
            <a:extLst>
              <a:ext uri="{FF2B5EF4-FFF2-40B4-BE49-F238E27FC236}">
                <a16:creationId xmlns:a16="http://schemas.microsoft.com/office/drawing/2014/main" id="{C8B6810E-0865-5042-9F4E-A4EDA1BCF96D}"/>
              </a:ext>
            </a:extLst>
          </p:cNvPr>
          <p:cNvPicPr>
            <a:picLocks noChangeAspect="1"/>
          </p:cNvPicPr>
          <p:nvPr/>
        </p:nvPicPr>
        <p:blipFill>
          <a:blip r:embed="rId3"/>
          <a:stretch>
            <a:fillRect/>
          </a:stretch>
        </p:blipFill>
        <p:spPr>
          <a:xfrm>
            <a:off x="5046135" y="1920479"/>
            <a:ext cx="3877518" cy="3558568"/>
          </a:xfrm>
          <a:prstGeom prst="rect">
            <a:avLst/>
          </a:prstGeom>
        </p:spPr>
      </p:pic>
    </p:spTree>
    <p:extLst>
      <p:ext uri="{BB962C8B-B14F-4D97-AF65-F5344CB8AC3E}">
        <p14:creationId xmlns:p14="http://schemas.microsoft.com/office/powerpoint/2010/main" val="3071986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B7A4-2507-1548-825A-45B7940CB69A}"/>
              </a:ext>
            </a:extLst>
          </p:cNvPr>
          <p:cNvSpPr>
            <a:spLocks noGrp="1"/>
          </p:cNvSpPr>
          <p:nvPr>
            <p:ph type="title"/>
          </p:nvPr>
        </p:nvSpPr>
        <p:spPr/>
        <p:txBody>
          <a:bodyPr/>
          <a:lstStyle/>
          <a:p>
            <a:r>
              <a:rPr lang="en-US" sz="3200" dirty="0"/>
              <a:t>Gut-Brain-Microbiome Axis: Fun Facts</a:t>
            </a:r>
          </a:p>
        </p:txBody>
      </p:sp>
      <p:sp>
        <p:nvSpPr>
          <p:cNvPr id="3" name="Slide Number Placeholder 2">
            <a:extLst>
              <a:ext uri="{FF2B5EF4-FFF2-40B4-BE49-F238E27FC236}">
                <a16:creationId xmlns:a16="http://schemas.microsoft.com/office/drawing/2014/main" id="{E7EC668B-5119-5246-AB5D-CE11395380F1}"/>
              </a:ext>
            </a:extLst>
          </p:cNvPr>
          <p:cNvSpPr>
            <a:spLocks noGrp="1"/>
          </p:cNvSpPr>
          <p:nvPr>
            <p:ph type="sldNum" sz="quarter" idx="4"/>
          </p:nvPr>
        </p:nvSpPr>
        <p:spPr/>
        <p:txBody>
          <a:bodyPr/>
          <a:lstStyle/>
          <a:p>
            <a:fld id="{24791E93-A2B7-0848-BDB4-10A6DF01D9B6}" type="slidenum">
              <a:rPr lang="en-US" smtClean="0"/>
              <a:pPr/>
              <a:t>33</a:t>
            </a:fld>
            <a:endParaRPr lang="en-US" dirty="0"/>
          </a:p>
        </p:txBody>
      </p:sp>
      <p:sp>
        <p:nvSpPr>
          <p:cNvPr id="4" name="Content Placeholder 3">
            <a:extLst>
              <a:ext uri="{FF2B5EF4-FFF2-40B4-BE49-F238E27FC236}">
                <a16:creationId xmlns:a16="http://schemas.microsoft.com/office/drawing/2014/main" id="{E6ADB5C0-D4BE-C347-88CA-7AD0CC60F4CE}"/>
              </a:ext>
            </a:extLst>
          </p:cNvPr>
          <p:cNvSpPr>
            <a:spLocks noGrp="1"/>
          </p:cNvSpPr>
          <p:nvPr>
            <p:ph sz="quarter" idx="12"/>
          </p:nvPr>
        </p:nvSpPr>
        <p:spPr>
          <a:xfrm>
            <a:off x="667657" y="990600"/>
            <a:ext cx="8158843" cy="5105400"/>
          </a:xfrm>
        </p:spPr>
        <p:txBody>
          <a:bodyPr/>
          <a:lstStyle/>
          <a:p>
            <a:r>
              <a:rPr lang="en-US" sz="2000" dirty="0"/>
              <a:t>Gut-Brain Axis: enteric nervous system (second brain), vagus nerve. </a:t>
            </a:r>
          </a:p>
          <a:p>
            <a:r>
              <a:rPr lang="en-US" sz="2000" dirty="0"/>
              <a:t>Most microbes in the body are in the gut. These directly stimulate the ENS and </a:t>
            </a:r>
            <a:r>
              <a:rPr lang="en-US" sz="2000" dirty="0" err="1"/>
              <a:t>vagus</a:t>
            </a:r>
            <a:r>
              <a:rPr lang="en-US" sz="2000" dirty="0"/>
              <a:t> nerve.</a:t>
            </a:r>
          </a:p>
          <a:p>
            <a:r>
              <a:rPr lang="en-US" sz="2000" dirty="0"/>
              <a:t>Bacteria produce neurotransmitters like acetylcholine, GABA, norepinephrine, dopamine, serotonin; neurotoxic metabolites like lactic acid, ammonia.</a:t>
            </a:r>
          </a:p>
          <a:p>
            <a:r>
              <a:rPr lang="en-US" sz="2000" dirty="0"/>
              <a:t>Gut produces 90% of serotonin in the body.</a:t>
            </a:r>
          </a:p>
          <a:p>
            <a:r>
              <a:rPr lang="en-US" sz="2000" dirty="0"/>
              <a:t>Bacterial metabolites get into the circulation, can pass the blood-brain barrier.</a:t>
            </a:r>
          </a:p>
          <a:p>
            <a:r>
              <a:rPr lang="en-US" sz="2000" dirty="0"/>
              <a:t>Shown to influence sleep, stress, memory, cognition, mood, alcoholism, CFS, fibromyalgia, restless leg syndrome, Parkinson’s disease, Alzheimer’s disease, autism, multiple sclerosis, and more.</a:t>
            </a:r>
          </a:p>
        </p:txBody>
      </p:sp>
    </p:spTree>
    <p:extLst>
      <p:ext uri="{BB962C8B-B14F-4D97-AF65-F5344CB8AC3E}">
        <p14:creationId xmlns:p14="http://schemas.microsoft.com/office/powerpoint/2010/main" val="1873180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C470-E722-BC45-BC7B-17CE2EED7F31}"/>
              </a:ext>
            </a:extLst>
          </p:cNvPr>
          <p:cNvSpPr>
            <a:spLocks noGrp="1"/>
          </p:cNvSpPr>
          <p:nvPr>
            <p:ph type="title"/>
          </p:nvPr>
        </p:nvSpPr>
        <p:spPr>
          <a:xfrm>
            <a:off x="528152" y="111124"/>
            <a:ext cx="8469799" cy="792162"/>
          </a:xfrm>
        </p:spPr>
        <p:txBody>
          <a:bodyPr/>
          <a:lstStyle/>
          <a:p>
            <a:pPr algn="ctr"/>
            <a:r>
              <a:rPr lang="en-US" sz="3200" dirty="0"/>
              <a:t>The coming Tsunami of “Taxa of Interest”</a:t>
            </a:r>
          </a:p>
        </p:txBody>
      </p:sp>
      <p:sp>
        <p:nvSpPr>
          <p:cNvPr id="3" name="Slide Number Placeholder 2">
            <a:extLst>
              <a:ext uri="{FF2B5EF4-FFF2-40B4-BE49-F238E27FC236}">
                <a16:creationId xmlns:a16="http://schemas.microsoft.com/office/drawing/2014/main" id="{7D8F622F-33BD-FE48-B4BC-BC52729A7086}"/>
              </a:ext>
            </a:extLst>
          </p:cNvPr>
          <p:cNvSpPr>
            <a:spLocks noGrp="1"/>
          </p:cNvSpPr>
          <p:nvPr>
            <p:ph type="sldNum" sz="quarter" idx="4"/>
          </p:nvPr>
        </p:nvSpPr>
        <p:spPr/>
        <p:txBody>
          <a:bodyPr/>
          <a:lstStyle/>
          <a:p>
            <a:fld id="{24791E93-A2B7-0848-BDB4-10A6DF01D9B6}" type="slidenum">
              <a:rPr lang="en-US" smtClean="0"/>
              <a:pPr/>
              <a:t>34</a:t>
            </a:fld>
            <a:endParaRPr lang="en-US" dirty="0"/>
          </a:p>
        </p:txBody>
      </p:sp>
      <p:sp>
        <p:nvSpPr>
          <p:cNvPr id="4" name="Content Placeholder 3">
            <a:extLst>
              <a:ext uri="{FF2B5EF4-FFF2-40B4-BE49-F238E27FC236}">
                <a16:creationId xmlns:a16="http://schemas.microsoft.com/office/drawing/2014/main" id="{A84D9918-18D4-4D4C-A8E6-4BC78D225936}"/>
              </a:ext>
            </a:extLst>
          </p:cNvPr>
          <p:cNvSpPr>
            <a:spLocks noGrp="1"/>
          </p:cNvSpPr>
          <p:nvPr>
            <p:ph sz="quarter" idx="12"/>
          </p:nvPr>
        </p:nvSpPr>
        <p:spPr>
          <a:xfrm>
            <a:off x="528152" y="957260"/>
            <a:ext cx="5067510" cy="2219078"/>
          </a:xfrm>
        </p:spPr>
        <p:txBody>
          <a:bodyPr/>
          <a:lstStyle/>
          <a:p>
            <a:pPr>
              <a:spcBef>
                <a:spcPts val="0"/>
              </a:spcBef>
              <a:spcAft>
                <a:spcPts val="0"/>
              </a:spcAft>
            </a:pPr>
            <a:r>
              <a:rPr lang="en-US" dirty="0"/>
              <a:t>MS/EAE mouse model:</a:t>
            </a:r>
          </a:p>
          <a:p>
            <a:pPr marL="0" indent="0">
              <a:spcBef>
                <a:spcPts val="0"/>
              </a:spcBef>
              <a:spcAft>
                <a:spcPts val="0"/>
              </a:spcAft>
              <a:buNone/>
            </a:pPr>
            <a:r>
              <a:rPr lang="en-US" sz="1800" dirty="0" err="1"/>
              <a:t>Lactobacillaceae</a:t>
            </a:r>
            <a:r>
              <a:rPr lang="en-US" sz="1800" dirty="0"/>
              <a:t>, </a:t>
            </a:r>
            <a:r>
              <a:rPr lang="en-US" sz="1800" dirty="0" err="1"/>
              <a:t>Bacteroidaceae</a:t>
            </a:r>
            <a:r>
              <a:rPr lang="en-US" sz="1800" dirty="0"/>
              <a:t>, and </a:t>
            </a:r>
            <a:r>
              <a:rPr lang="en-US" sz="1800" dirty="0" err="1"/>
              <a:t>Prevotellaceae</a:t>
            </a:r>
            <a:r>
              <a:rPr lang="en-US" sz="1800" dirty="0"/>
              <a:t> families</a:t>
            </a:r>
          </a:p>
          <a:p>
            <a:pPr>
              <a:spcBef>
                <a:spcPts val="0"/>
              </a:spcBef>
              <a:spcAft>
                <a:spcPts val="0"/>
              </a:spcAft>
            </a:pPr>
            <a:r>
              <a:rPr lang="en-US" dirty="0"/>
              <a:t>Ellagitannin metabolism</a:t>
            </a:r>
          </a:p>
          <a:p>
            <a:pPr marL="0" indent="0">
              <a:spcBef>
                <a:spcPts val="0"/>
              </a:spcBef>
              <a:spcAft>
                <a:spcPts val="0"/>
              </a:spcAft>
              <a:buNone/>
            </a:pPr>
            <a:r>
              <a:rPr lang="en-US" sz="1800" dirty="0" err="1"/>
              <a:t>Coriobacteriaceae</a:t>
            </a:r>
            <a:endParaRPr lang="en-US" sz="1800" dirty="0"/>
          </a:p>
          <a:p>
            <a:pPr>
              <a:spcBef>
                <a:spcPts val="0"/>
              </a:spcBef>
              <a:spcAft>
                <a:spcPts val="0"/>
              </a:spcAft>
            </a:pPr>
            <a:r>
              <a:rPr lang="en-US" dirty="0"/>
              <a:t>Serotonin induction</a:t>
            </a:r>
          </a:p>
          <a:p>
            <a:pPr marL="0" indent="0">
              <a:spcBef>
                <a:spcPts val="0"/>
              </a:spcBef>
              <a:spcAft>
                <a:spcPts val="0"/>
              </a:spcAft>
              <a:buNone/>
            </a:pPr>
            <a:r>
              <a:rPr lang="en-US" sz="1800" dirty="0" err="1"/>
              <a:t>Turicibacter</a:t>
            </a:r>
            <a:r>
              <a:rPr lang="en-US" sz="1800" dirty="0"/>
              <a:t> </a:t>
            </a:r>
            <a:r>
              <a:rPr lang="en-US" sz="1800" dirty="0" err="1"/>
              <a:t>sanguinis</a:t>
            </a:r>
            <a:endParaRPr lang="en-US" sz="1800" dirty="0"/>
          </a:p>
        </p:txBody>
      </p:sp>
      <p:pic>
        <p:nvPicPr>
          <p:cNvPr id="3074" name="Picture 2" descr="https://nation.com.pk/digital_images/large/2018-03-28/world-tsunami-awareness-day-1522246074-9185.jpg">
            <a:extLst>
              <a:ext uri="{FF2B5EF4-FFF2-40B4-BE49-F238E27FC236}">
                <a16:creationId xmlns:a16="http://schemas.microsoft.com/office/drawing/2014/main" id="{2D85473C-CE3D-664B-8FA5-2A488E345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379" y="851478"/>
            <a:ext cx="4110121" cy="269227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F8816933-70AC-4D4B-8B88-32FAB4477B79}"/>
              </a:ext>
            </a:extLst>
          </p:cNvPr>
          <p:cNvSpPr txBox="1">
            <a:spLocks/>
          </p:cNvSpPr>
          <p:nvPr/>
        </p:nvSpPr>
        <p:spPr>
          <a:xfrm>
            <a:off x="528151" y="3652334"/>
            <a:ext cx="8102501" cy="1465098"/>
          </a:xfrm>
          <a:prstGeom prst="rect">
            <a:avLst/>
          </a:prstGeom>
        </p:spPr>
        <p:txBody>
          <a:bodyPr vert="horz" lIns="0" tIns="45720" rIns="91440" bIns="45720" rtlCol="0">
            <a:noAutofit/>
          </a:bodyPr>
          <a:lstStyle>
            <a:lvl1pPr marL="342900" indent="-342900" algn="l" defTabSz="457200" rtl="0" eaLnBrk="1" latinLnBrk="0" hangingPunct="1">
              <a:lnSpc>
                <a:spcPct val="102000"/>
              </a:lnSpc>
              <a:spcBef>
                <a:spcPts val="600"/>
              </a:spcBef>
              <a:spcAft>
                <a:spcPts val="1400"/>
              </a:spcAft>
              <a:buClrTx/>
              <a:buSzPct val="110000"/>
              <a:buFontTx/>
              <a:buBlip>
                <a:blip r:embed="rId3"/>
              </a:buBlip>
              <a:defRPr sz="2400" kern="1200">
                <a:solidFill>
                  <a:schemeClr val="tx2"/>
                </a:solidFill>
                <a:latin typeface="Arial"/>
                <a:ea typeface="+mn-ea"/>
                <a:cs typeface="Arial"/>
              </a:defRPr>
            </a:lvl1pPr>
            <a:lvl2pPr marL="687388" indent="-344488" algn="l" defTabSz="457200" rtl="0" eaLnBrk="1" latinLnBrk="0" hangingPunct="1">
              <a:lnSpc>
                <a:spcPct val="100000"/>
              </a:lnSpc>
              <a:spcBef>
                <a:spcPts val="0"/>
              </a:spcBef>
              <a:spcAft>
                <a:spcPts val="600"/>
              </a:spcAft>
              <a:buClr>
                <a:srgbClr val="A2AAAD"/>
              </a:buClr>
              <a:buSzPct val="120000"/>
              <a:buFont typeface="Courier New"/>
              <a:buChar char="o"/>
              <a:defRPr sz="2000" kern="1200">
                <a:solidFill>
                  <a:schemeClr val="tx2"/>
                </a:solidFill>
                <a:latin typeface="Arial"/>
                <a:ea typeface="+mn-ea"/>
                <a:cs typeface="Arial"/>
              </a:defRPr>
            </a:lvl2pPr>
            <a:lvl3pPr marL="1030288" indent="-342900" algn="l" defTabSz="457200" rtl="0" eaLnBrk="1" latinLnBrk="0" hangingPunct="1">
              <a:lnSpc>
                <a:spcPct val="100000"/>
              </a:lnSpc>
              <a:spcBef>
                <a:spcPts val="0"/>
              </a:spcBef>
              <a:spcAft>
                <a:spcPts val="600"/>
              </a:spcAft>
              <a:buSzPct val="100000"/>
              <a:buFontTx/>
              <a:buBlip>
                <a:blip r:embed="rId4"/>
              </a:buBlip>
              <a:defRPr sz="1600" kern="1200">
                <a:solidFill>
                  <a:schemeClr val="tx2"/>
                </a:solidFill>
                <a:latin typeface="Arial"/>
                <a:ea typeface="+mn-ea"/>
                <a:cs typeface="Arial"/>
              </a:defRPr>
            </a:lvl3pPr>
            <a:lvl4pPr marL="1258888" indent="-228600" algn="l" defTabSz="457200" rtl="0" eaLnBrk="1" latinLnBrk="0" hangingPunct="1">
              <a:lnSpc>
                <a:spcPct val="100000"/>
              </a:lnSpc>
              <a:spcBef>
                <a:spcPts val="0"/>
              </a:spcBef>
              <a:spcAft>
                <a:spcPts val="600"/>
              </a:spcAft>
              <a:buClr>
                <a:srgbClr val="A2AAAD"/>
              </a:buClr>
              <a:buSzPct val="110000"/>
              <a:buFont typeface="Arial"/>
              <a:buChar char="•"/>
              <a:defRPr sz="1600" kern="1200">
                <a:solidFill>
                  <a:schemeClr val="tx2"/>
                </a:solidFill>
                <a:latin typeface="Arial"/>
                <a:ea typeface="+mn-ea"/>
                <a:cs typeface="Arial"/>
              </a:defRPr>
            </a:lvl4pPr>
            <a:lvl5pPr marL="1489075" indent="-230188" algn="l" defTabSz="457200" rtl="0" eaLnBrk="1" latinLnBrk="0" hangingPunct="1">
              <a:lnSpc>
                <a:spcPct val="104000"/>
              </a:lnSpc>
              <a:spcBef>
                <a:spcPts val="0"/>
              </a:spcBef>
              <a:spcAft>
                <a:spcPts val="800"/>
              </a:spcAft>
              <a:buClr>
                <a:schemeClr val="bg2"/>
              </a:buClr>
              <a:buFont typeface="Arial"/>
              <a:buNone/>
              <a:defRPr sz="16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dirty="0"/>
              <a:t>Can’t just do a targeted qPCR on one taxon. </a:t>
            </a:r>
          </a:p>
          <a:p>
            <a:pPr>
              <a:spcBef>
                <a:spcPts val="0"/>
              </a:spcBef>
              <a:spcAft>
                <a:spcPts val="0"/>
              </a:spcAft>
            </a:pPr>
            <a:r>
              <a:rPr lang="en-US" dirty="0"/>
              <a:t>Need to  sequence so you can see all the taxa.</a:t>
            </a:r>
          </a:p>
          <a:p>
            <a:pPr>
              <a:spcBef>
                <a:spcPts val="0"/>
              </a:spcBef>
              <a:spcAft>
                <a:spcPts val="0"/>
              </a:spcAft>
            </a:pPr>
            <a:r>
              <a:rPr lang="en-US" dirty="0"/>
              <a:t>Expensive, laborious</a:t>
            </a:r>
          </a:p>
        </p:txBody>
      </p:sp>
    </p:spTree>
    <p:extLst>
      <p:ext uri="{BB962C8B-B14F-4D97-AF65-F5344CB8AC3E}">
        <p14:creationId xmlns:p14="http://schemas.microsoft.com/office/powerpoint/2010/main" val="2593068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9" y="166540"/>
            <a:ext cx="8326770" cy="792162"/>
          </a:xfrm>
        </p:spPr>
        <p:txBody>
          <a:bodyPr>
            <a:normAutofit fontScale="90000"/>
          </a:bodyPr>
          <a:lstStyle/>
          <a:p>
            <a:r>
              <a:rPr lang="en-US" dirty="0"/>
              <a:t>JAX Human Microbiome Strain Collection</a:t>
            </a:r>
          </a:p>
        </p:txBody>
      </p:sp>
      <p:sp>
        <p:nvSpPr>
          <p:cNvPr id="3" name="Content Placeholder 2"/>
          <p:cNvSpPr>
            <a:spLocks noGrp="1"/>
          </p:cNvSpPr>
          <p:nvPr>
            <p:ph idx="4294967295"/>
          </p:nvPr>
        </p:nvSpPr>
        <p:spPr>
          <a:xfrm>
            <a:off x="701749" y="864657"/>
            <a:ext cx="8048845" cy="5040312"/>
          </a:xfrm>
        </p:spPr>
        <p:txBody>
          <a:bodyPr>
            <a:noAutofit/>
          </a:bodyPr>
          <a:lstStyle/>
          <a:p>
            <a:pPr>
              <a:lnSpc>
                <a:spcPct val="90000"/>
              </a:lnSpc>
            </a:pPr>
            <a:r>
              <a:rPr lang="en-US" sz="2000" dirty="0"/>
              <a:t>Used an anaerobic chamber, bioreactor, other special atmospheres as well as &gt;20 different growth medias to grow organisms from stool</a:t>
            </a:r>
          </a:p>
          <a:p>
            <a:pPr lvl="1">
              <a:lnSpc>
                <a:spcPct val="90000"/>
              </a:lnSpc>
            </a:pPr>
            <a:r>
              <a:rPr lang="en-US" sz="2000" dirty="0"/>
              <a:t>Pick colonies, gDNA extraction, perform 16S rDNA seq. to ID isolates</a:t>
            </a:r>
          </a:p>
          <a:p>
            <a:pPr>
              <a:lnSpc>
                <a:spcPct val="70000"/>
              </a:lnSpc>
            </a:pPr>
            <a:r>
              <a:rPr lang="en-US" sz="2000" dirty="0"/>
              <a:t>&gt;1000 glycerol stocks to date, most single isolates</a:t>
            </a:r>
          </a:p>
          <a:p>
            <a:pPr>
              <a:lnSpc>
                <a:spcPct val="70000"/>
              </a:lnSpc>
            </a:pPr>
            <a:r>
              <a:rPr lang="en-US" sz="2000" dirty="0"/>
              <a:t>Total # Phylum: 8 </a:t>
            </a:r>
          </a:p>
          <a:p>
            <a:pPr>
              <a:lnSpc>
                <a:spcPct val="70000"/>
              </a:lnSpc>
            </a:pPr>
            <a:r>
              <a:rPr lang="en-US" sz="2000" dirty="0"/>
              <a:t>Total # Classes: 14</a:t>
            </a:r>
          </a:p>
          <a:p>
            <a:pPr>
              <a:lnSpc>
                <a:spcPct val="70000"/>
              </a:lnSpc>
            </a:pPr>
            <a:r>
              <a:rPr lang="en-US" sz="2000" dirty="0"/>
              <a:t>Total # Orders: 20</a:t>
            </a:r>
          </a:p>
          <a:p>
            <a:pPr>
              <a:lnSpc>
                <a:spcPct val="70000"/>
              </a:lnSpc>
            </a:pPr>
            <a:r>
              <a:rPr lang="en-US" sz="2000" dirty="0"/>
              <a:t>Total # Families: 42</a:t>
            </a:r>
          </a:p>
          <a:p>
            <a:pPr>
              <a:lnSpc>
                <a:spcPct val="70000"/>
              </a:lnSpc>
            </a:pPr>
            <a:r>
              <a:rPr lang="en-US" sz="2000" dirty="0"/>
              <a:t>Total # Genera: 85</a:t>
            </a:r>
          </a:p>
          <a:p>
            <a:pPr>
              <a:lnSpc>
                <a:spcPct val="70000"/>
              </a:lnSpc>
            </a:pPr>
            <a:r>
              <a:rPr lang="en-US" sz="2000" dirty="0"/>
              <a:t>Total # Species: &gt;70</a:t>
            </a:r>
          </a:p>
          <a:p>
            <a:pPr>
              <a:lnSpc>
                <a:spcPct val="70000"/>
              </a:lnSpc>
            </a:pPr>
            <a:r>
              <a:rPr lang="en-US" sz="2000" dirty="0"/>
              <a:t>Total # Strains: &gt;365</a:t>
            </a:r>
          </a:p>
          <a:p>
            <a:pPr>
              <a:lnSpc>
                <a:spcPct val="70000"/>
              </a:lnSpc>
            </a:pPr>
            <a:endParaRPr lang="en-US" sz="1800" dirty="0"/>
          </a:p>
        </p:txBody>
      </p:sp>
      <p:pic>
        <p:nvPicPr>
          <p:cNvPr id="5" name="Picture 4" descr="Ibis Fiber Up Clos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93035" y="3483183"/>
            <a:ext cx="2200239" cy="2317918"/>
          </a:xfrm>
          <a:prstGeom prst="rect">
            <a:avLst/>
          </a:prstGeom>
        </p:spPr>
      </p:pic>
      <p:pic>
        <p:nvPicPr>
          <p:cNvPr id="6" name="Picture 5" descr="IMG_1426.JPG"/>
          <p:cNvPicPr>
            <a:picLocks noChangeAspect="1"/>
          </p:cNvPicPr>
          <p:nvPr/>
        </p:nvPicPr>
        <p:blipFill rotWithShape="1">
          <a:blip r:embed="rId3" cstate="email">
            <a:extLst>
              <a:ext uri="{28A0092B-C50C-407E-A947-70E740481C1C}">
                <a14:useLocalDpi xmlns:a14="http://schemas.microsoft.com/office/drawing/2010/main" val="0"/>
              </a:ext>
            </a:extLst>
          </a:blip>
          <a:srcRect l="9722" b="3241"/>
          <a:stretch/>
        </p:blipFill>
        <p:spPr>
          <a:xfrm>
            <a:off x="6393274" y="4231037"/>
            <a:ext cx="2202702" cy="1770633"/>
          </a:xfrm>
          <a:prstGeom prst="rect">
            <a:avLst/>
          </a:prstGeom>
        </p:spPr>
      </p:pic>
      <p:pic>
        <p:nvPicPr>
          <p:cNvPr id="4" name="Picture 3"/>
          <p:cNvPicPr>
            <a:picLocks noChangeAspect="1"/>
          </p:cNvPicPr>
          <p:nvPr/>
        </p:nvPicPr>
        <p:blipFill>
          <a:blip r:embed="rId4"/>
          <a:stretch>
            <a:fillRect/>
          </a:stretch>
        </p:blipFill>
        <p:spPr>
          <a:xfrm>
            <a:off x="6600161" y="2398063"/>
            <a:ext cx="2062172" cy="2066891"/>
          </a:xfrm>
          <a:prstGeom prst="rect">
            <a:avLst/>
          </a:prstGeom>
        </p:spPr>
      </p:pic>
    </p:spTree>
    <p:extLst>
      <p:ext uri="{BB962C8B-B14F-4D97-AF65-F5344CB8AC3E}">
        <p14:creationId xmlns:p14="http://schemas.microsoft.com/office/powerpoint/2010/main" val="2876188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8FC70B-9864-4237-AEBC-A7EC6323CC67}"/>
              </a:ext>
            </a:extLst>
          </p:cNvPr>
          <p:cNvSpPr/>
          <p:nvPr/>
        </p:nvSpPr>
        <p:spPr>
          <a:xfrm>
            <a:off x="248630" y="46100"/>
            <a:ext cx="880951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F Pro Display"/>
                <a:ea typeface="+mn-ea"/>
                <a:cs typeface="Arial" panose="020B0604020202020204" pitchFamily="34" charset="0"/>
              </a:rPr>
              <a:t>Shoreline Biome 16S rRNA sequencing kit: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F Pro Display"/>
                <a:ea typeface="+mn-ea"/>
                <a:cs typeface="Arial" panose="020B0604020202020204" pitchFamily="34" charset="0"/>
              </a:rPr>
              <a:t>Sample to Sequencing to Analysis - One Kit</a:t>
            </a:r>
          </a:p>
        </p:txBody>
      </p:sp>
      <p:sp>
        <p:nvSpPr>
          <p:cNvPr id="3" name="Content Placeholder 1">
            <a:extLst>
              <a:ext uri="{FF2B5EF4-FFF2-40B4-BE49-F238E27FC236}">
                <a16:creationId xmlns:a16="http://schemas.microsoft.com/office/drawing/2014/main" id="{43CC95CB-1054-48A1-8716-667DC7564E4D}"/>
              </a:ext>
            </a:extLst>
          </p:cNvPr>
          <p:cNvSpPr txBox="1">
            <a:spLocks noChangeArrowheads="1"/>
          </p:cNvSpPr>
          <p:nvPr/>
        </p:nvSpPr>
        <p:spPr bwMode="auto">
          <a:xfrm>
            <a:off x="0" y="4589679"/>
            <a:ext cx="4215590"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0" fontAlgn="base" latinLnBrk="0" hangingPunct="0">
              <a:spcBef>
                <a:spcPct val="0"/>
              </a:spcBef>
              <a:spcAft>
                <a:spcPct val="0"/>
              </a:spcAft>
              <a:buFont typeface="Arial"/>
              <a:buChar char="•"/>
              <a:defRPr sz="2400" kern="1200" baseline="0">
                <a:solidFill>
                  <a:schemeClr val="tx1"/>
                </a:solidFill>
                <a:latin typeface="Arial" panose="020B0604020202020204" pitchFamily="34" charset="0"/>
                <a:ea typeface="+mn-ea"/>
                <a:cs typeface="+mn-cs"/>
              </a:defRPr>
            </a:lvl1pPr>
            <a:lvl2pPr marL="742950" indent="-285750" algn="l" defTabSz="457200" rtl="0" eaLnBrk="0" fontAlgn="base" latinLnBrk="0" hangingPunct="0">
              <a:spcBef>
                <a:spcPct val="0"/>
              </a:spcBef>
              <a:spcAft>
                <a:spcPct val="0"/>
              </a:spcAft>
              <a:buFont typeface="Arial"/>
              <a:buChar char="–"/>
              <a:defRPr sz="2000" kern="1200" baseline="0">
                <a:solidFill>
                  <a:schemeClr val="tx1"/>
                </a:solidFill>
                <a:latin typeface="Arial" panose="020B0604020202020204" pitchFamily="34" charset="0"/>
                <a:ea typeface="+mn-ea"/>
                <a:cs typeface="+mn-cs"/>
              </a:defRPr>
            </a:lvl2pPr>
            <a:lvl3pPr marL="1143000" indent="-228600" algn="l" defTabSz="457200" rtl="0" eaLnBrk="0" fontAlgn="base" latinLnBrk="0" hangingPunct="0">
              <a:spcBef>
                <a:spcPct val="0"/>
              </a:spcBef>
              <a:spcAft>
                <a:spcPct val="0"/>
              </a:spcAft>
              <a:buFont typeface="Arial"/>
              <a:buChar char="•"/>
              <a:defRPr sz="1800" kern="1200" baseline="0">
                <a:solidFill>
                  <a:schemeClr val="tx1"/>
                </a:solidFill>
                <a:latin typeface="Arial" panose="020B0604020202020204" pitchFamily="34" charset="0"/>
                <a:ea typeface="+mn-ea"/>
                <a:cs typeface="+mn-cs"/>
              </a:defRPr>
            </a:lvl3pPr>
            <a:lvl4pPr marL="1600200" indent="-228600" algn="l" defTabSz="457200" rtl="0" eaLnBrk="0" fontAlgn="base" latinLnBrk="0" hangingPunct="0">
              <a:spcBef>
                <a:spcPct val="0"/>
              </a:spcBef>
              <a:spcAft>
                <a:spcPct val="0"/>
              </a:spcAft>
              <a:buFont typeface="Arial"/>
              <a:buChar char="–"/>
              <a:defRPr sz="1600" kern="1200" baseline="0">
                <a:solidFill>
                  <a:schemeClr val="tx1"/>
                </a:solidFill>
                <a:latin typeface="Arial" panose="020B0604020202020204" pitchFamily="34" charset="0"/>
                <a:ea typeface="+mn-ea"/>
                <a:cs typeface="+mn-cs"/>
              </a:defRPr>
            </a:lvl4pPr>
            <a:lvl5pPr marL="2057400" indent="-228600" algn="l" defTabSz="457200" rtl="0" eaLnBrk="0" fontAlgn="base" latinLnBrk="0" hangingPunct="0">
              <a:spcBef>
                <a:spcPct val="0"/>
              </a:spcBef>
              <a:spcAft>
                <a:spcPct val="0"/>
              </a:spcAft>
              <a:buFont typeface="Arial"/>
              <a:buChar char="»"/>
              <a:defRPr sz="1600" kern="1200" baseline="0">
                <a:solidFill>
                  <a:schemeClr val="tx1"/>
                </a:solidFill>
                <a:latin typeface="Arial" panose="020B0604020202020204" pitchFamily="34" charset="0"/>
                <a:ea typeface="+mn-ea"/>
                <a:cs typeface="+mn-cs"/>
              </a:defRPr>
            </a:lvl5pPr>
            <a:lvl6pPr marL="2514600" indent="-228600" algn="l" defTabSz="457200" rtl="0" eaLnBrk="0" fontAlgn="base" latinLnBrk="0" hangingPunct="0">
              <a:spcBef>
                <a:spcPct val="0"/>
              </a:spcBef>
              <a:spcAft>
                <a:spcPct val="0"/>
              </a:spcAft>
              <a:buFont typeface="Arial"/>
              <a:buChar char="•"/>
              <a:defRPr sz="2000" kern="1200">
                <a:solidFill>
                  <a:schemeClr val="tx1"/>
                </a:solidFill>
                <a:latin typeface="Arial" panose="020B0604020202020204" pitchFamily="34" charset="0"/>
                <a:ea typeface="+mn-ea"/>
                <a:cs typeface="+mn-cs"/>
              </a:defRPr>
            </a:lvl6pPr>
            <a:lvl7pPr marL="2971800" indent="-228600" algn="l" defTabSz="457200" rtl="0" eaLnBrk="0" fontAlgn="base" latinLnBrk="0" hangingPunct="0">
              <a:spcBef>
                <a:spcPct val="0"/>
              </a:spcBef>
              <a:spcAft>
                <a:spcPct val="0"/>
              </a:spcAft>
              <a:buFont typeface="Arial"/>
              <a:buChar char="•"/>
              <a:defRPr sz="2000" kern="1200">
                <a:solidFill>
                  <a:schemeClr val="tx1"/>
                </a:solidFill>
                <a:latin typeface="Arial" panose="020B0604020202020204" pitchFamily="34" charset="0"/>
                <a:ea typeface="+mn-ea"/>
                <a:cs typeface="+mn-cs"/>
              </a:defRPr>
            </a:lvl7pPr>
            <a:lvl8pPr marL="3429000" indent="-228600" algn="l" defTabSz="457200" rtl="0" eaLnBrk="0" fontAlgn="base" latinLnBrk="0" hangingPunct="0">
              <a:spcBef>
                <a:spcPct val="0"/>
              </a:spcBef>
              <a:spcAft>
                <a:spcPct val="0"/>
              </a:spcAft>
              <a:buFont typeface="Arial"/>
              <a:buChar char="•"/>
              <a:defRPr sz="2000" kern="1200">
                <a:solidFill>
                  <a:schemeClr val="tx1"/>
                </a:solidFill>
                <a:latin typeface="Arial" panose="020B0604020202020204" pitchFamily="34" charset="0"/>
                <a:ea typeface="+mn-ea"/>
                <a:cs typeface="+mn-cs"/>
              </a:defRPr>
            </a:lvl8pPr>
            <a:lvl9pPr marL="3886200" indent="-228600" algn="l" defTabSz="457200" rtl="0" eaLnBrk="0" fontAlgn="base" latinLnBrk="0" hangingPunct="0">
              <a:spcBef>
                <a:spcPct val="0"/>
              </a:spcBef>
              <a:spcAft>
                <a:spcPct val="0"/>
              </a:spcAft>
              <a:buFont typeface="Arial"/>
              <a:buChar char="•"/>
              <a:defRPr sz="2000"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65FC6ED0-8BD1-43A1-8A0C-9B90F86A459A}"/>
              </a:ext>
            </a:extLst>
          </p:cNvPr>
          <p:cNvGrpSpPr/>
          <p:nvPr/>
        </p:nvGrpSpPr>
        <p:grpSpPr>
          <a:xfrm>
            <a:off x="3733432" y="1881285"/>
            <a:ext cx="1709537" cy="654974"/>
            <a:chOff x="5377809" y="2741552"/>
            <a:chExt cx="2148496" cy="888719"/>
          </a:xfrm>
        </p:grpSpPr>
        <p:pic>
          <p:nvPicPr>
            <p:cNvPr id="5" name="Picture 4">
              <a:extLst>
                <a:ext uri="{FF2B5EF4-FFF2-40B4-BE49-F238E27FC236}">
                  <a16:creationId xmlns:a16="http://schemas.microsoft.com/office/drawing/2014/main" id="{1F946684-36F1-4207-A08E-5F0178EF2E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7586" y="2741552"/>
              <a:ext cx="888719" cy="888719"/>
            </a:xfrm>
            <a:prstGeom prst="rect">
              <a:avLst/>
            </a:prstGeom>
          </p:spPr>
        </p:pic>
        <p:pic>
          <p:nvPicPr>
            <p:cNvPr id="6" name="Picture 5">
              <a:extLst>
                <a:ext uri="{FF2B5EF4-FFF2-40B4-BE49-F238E27FC236}">
                  <a16:creationId xmlns:a16="http://schemas.microsoft.com/office/drawing/2014/main" id="{68446002-1E2A-4AA2-B8ED-CC2C5DD27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809" y="2794305"/>
              <a:ext cx="1156175" cy="825839"/>
            </a:xfrm>
            <a:prstGeom prst="rect">
              <a:avLst/>
            </a:prstGeom>
          </p:spPr>
        </p:pic>
      </p:grpSp>
      <p:cxnSp>
        <p:nvCxnSpPr>
          <p:cNvPr id="8" name="Straight Connector 7">
            <a:extLst>
              <a:ext uri="{FF2B5EF4-FFF2-40B4-BE49-F238E27FC236}">
                <a16:creationId xmlns:a16="http://schemas.microsoft.com/office/drawing/2014/main" id="{3204031C-6E46-4830-9DC4-FA38C7988A01}"/>
              </a:ext>
            </a:extLst>
          </p:cNvPr>
          <p:cNvCxnSpPr>
            <a:cxnSpLocks/>
          </p:cNvCxnSpPr>
          <p:nvPr/>
        </p:nvCxnSpPr>
        <p:spPr>
          <a:xfrm>
            <a:off x="392527" y="1912358"/>
            <a:ext cx="58012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0690DE1-2D8F-4063-88FB-45CA59F32B4D}"/>
              </a:ext>
            </a:extLst>
          </p:cNvPr>
          <p:cNvGrpSpPr/>
          <p:nvPr/>
        </p:nvGrpSpPr>
        <p:grpSpPr>
          <a:xfrm>
            <a:off x="3907390" y="1193115"/>
            <a:ext cx="1854866" cy="592892"/>
            <a:chOff x="5261463" y="1219445"/>
            <a:chExt cx="2459764" cy="1057188"/>
          </a:xfrm>
        </p:grpSpPr>
        <p:pic>
          <p:nvPicPr>
            <p:cNvPr id="10" name="Picture 9">
              <a:extLst>
                <a:ext uri="{FF2B5EF4-FFF2-40B4-BE49-F238E27FC236}">
                  <a16:creationId xmlns:a16="http://schemas.microsoft.com/office/drawing/2014/main" id="{50804667-3C25-4E1D-B0FA-8643D89E8F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1463" y="1219445"/>
              <a:ext cx="1153296" cy="1057188"/>
            </a:xfrm>
            <a:prstGeom prst="rect">
              <a:avLst/>
            </a:prstGeom>
          </p:spPr>
        </p:pic>
        <p:pic>
          <p:nvPicPr>
            <p:cNvPr id="11" name="Picture 10">
              <a:extLst>
                <a:ext uri="{FF2B5EF4-FFF2-40B4-BE49-F238E27FC236}">
                  <a16:creationId xmlns:a16="http://schemas.microsoft.com/office/drawing/2014/main" id="{0000FACF-C0B4-4127-8E48-90C81B861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3128" y="1473151"/>
              <a:ext cx="1198099" cy="549777"/>
            </a:xfrm>
            <a:prstGeom prst="rect">
              <a:avLst/>
            </a:prstGeom>
            <a:effectLst>
              <a:softEdge rad="76200"/>
            </a:effectLst>
          </p:spPr>
        </p:pic>
      </p:grpSp>
      <p:grpSp>
        <p:nvGrpSpPr>
          <p:cNvPr id="12" name="Group 11">
            <a:extLst>
              <a:ext uri="{FF2B5EF4-FFF2-40B4-BE49-F238E27FC236}">
                <a16:creationId xmlns:a16="http://schemas.microsoft.com/office/drawing/2014/main" id="{29D6A7F7-E93C-44C4-8EC2-F9F98F22A609}"/>
              </a:ext>
            </a:extLst>
          </p:cNvPr>
          <p:cNvGrpSpPr/>
          <p:nvPr/>
        </p:nvGrpSpPr>
        <p:grpSpPr>
          <a:xfrm>
            <a:off x="3809523" y="2697020"/>
            <a:ext cx="1902007" cy="839865"/>
            <a:chOff x="5040751" y="3818856"/>
            <a:chExt cx="3738956" cy="1878458"/>
          </a:xfrm>
        </p:grpSpPr>
        <p:pic>
          <p:nvPicPr>
            <p:cNvPr id="13" name="Picture 12">
              <a:extLst>
                <a:ext uri="{FF2B5EF4-FFF2-40B4-BE49-F238E27FC236}">
                  <a16:creationId xmlns:a16="http://schemas.microsoft.com/office/drawing/2014/main" id="{A6CF305B-4435-4DD3-9D87-9D51E80CED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0751" y="3818856"/>
              <a:ext cx="1078051" cy="778621"/>
            </a:xfrm>
            <a:prstGeom prst="rect">
              <a:avLst/>
            </a:prstGeom>
          </p:spPr>
        </p:pic>
        <p:pic>
          <p:nvPicPr>
            <p:cNvPr id="14" name="Picture 13">
              <a:extLst>
                <a:ext uri="{FF2B5EF4-FFF2-40B4-BE49-F238E27FC236}">
                  <a16:creationId xmlns:a16="http://schemas.microsoft.com/office/drawing/2014/main" id="{8F68326B-44EC-47FF-9E37-3E0C08D0D7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9281" y="3819123"/>
              <a:ext cx="1371927" cy="1066445"/>
            </a:xfrm>
            <a:prstGeom prst="rect">
              <a:avLst/>
            </a:prstGeom>
          </p:spPr>
        </p:pic>
        <p:pic>
          <p:nvPicPr>
            <p:cNvPr id="15" name="Picture 14">
              <a:extLst>
                <a:ext uri="{FF2B5EF4-FFF2-40B4-BE49-F238E27FC236}">
                  <a16:creationId xmlns:a16="http://schemas.microsoft.com/office/drawing/2014/main" id="{A57FDC54-1A9B-4CB0-BC98-FDC9E20D8E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6524" y="4667210"/>
              <a:ext cx="1081413" cy="1017133"/>
            </a:xfrm>
            <a:prstGeom prst="rect">
              <a:avLst/>
            </a:prstGeom>
          </p:spPr>
        </p:pic>
        <p:pic>
          <p:nvPicPr>
            <p:cNvPr id="16" name="Picture 15">
              <a:extLst>
                <a:ext uri="{FF2B5EF4-FFF2-40B4-BE49-F238E27FC236}">
                  <a16:creationId xmlns:a16="http://schemas.microsoft.com/office/drawing/2014/main" id="{6D399CEF-3FAA-4286-A838-0D1C0E745B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5733" y="4746618"/>
              <a:ext cx="1427472" cy="950696"/>
            </a:xfrm>
            <a:prstGeom prst="rect">
              <a:avLst/>
            </a:prstGeom>
            <a:effectLst>
              <a:softEdge rad="127000"/>
            </a:effectLst>
          </p:spPr>
        </p:pic>
        <p:pic>
          <p:nvPicPr>
            <p:cNvPr id="17" name="Picture 16">
              <a:extLst>
                <a:ext uri="{FF2B5EF4-FFF2-40B4-BE49-F238E27FC236}">
                  <a16:creationId xmlns:a16="http://schemas.microsoft.com/office/drawing/2014/main" id="{985DA69E-8B3E-4F64-B202-3095701411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9657" y="4114065"/>
              <a:ext cx="760050" cy="723857"/>
            </a:xfrm>
            <a:prstGeom prst="rect">
              <a:avLst/>
            </a:prstGeom>
          </p:spPr>
        </p:pic>
      </p:grpSp>
      <p:sp>
        <p:nvSpPr>
          <p:cNvPr id="19" name="Rounded Rectangle 2">
            <a:extLst>
              <a:ext uri="{FF2B5EF4-FFF2-40B4-BE49-F238E27FC236}">
                <a16:creationId xmlns:a16="http://schemas.microsoft.com/office/drawing/2014/main" id="{E3F5625D-C946-40F3-88DF-919F3E049303}"/>
              </a:ext>
            </a:extLst>
          </p:cNvPr>
          <p:cNvSpPr/>
          <p:nvPr/>
        </p:nvSpPr>
        <p:spPr>
          <a:xfrm>
            <a:off x="410953" y="1148103"/>
            <a:ext cx="3070481" cy="6829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ED417BA-88D5-4B1D-82FA-73CFF8BB9F12}"/>
              </a:ext>
            </a:extLst>
          </p:cNvPr>
          <p:cNvSpPr/>
          <p:nvPr/>
        </p:nvSpPr>
        <p:spPr>
          <a:xfrm>
            <a:off x="468128" y="1243726"/>
            <a:ext cx="3013306" cy="4616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222222"/>
                </a:solidFill>
                <a:effectLst/>
                <a:uLnTx/>
                <a:uFillTx/>
                <a:latin typeface="Calibri" panose="020F0502020204030204"/>
                <a:ea typeface="+mn-ea"/>
                <a:cs typeface="Arial" panose="020B0604020202020204" pitchFamily="34" charset="0"/>
              </a:rPr>
              <a:t>Human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22222"/>
                </a:solidFill>
                <a:effectLst/>
                <a:uLnTx/>
                <a:uFillTx/>
                <a:latin typeface="Calibri" panose="020F0502020204030204"/>
                <a:ea typeface="+mn-ea"/>
                <a:cs typeface="Arial" panose="020B0604020202020204" pitchFamily="34" charset="0"/>
              </a:rPr>
              <a:t>Fecal, skin and oral swabs, saliva, tissue </a:t>
            </a:r>
          </a:p>
        </p:txBody>
      </p:sp>
      <p:grpSp>
        <p:nvGrpSpPr>
          <p:cNvPr id="21" name="Group 20">
            <a:extLst>
              <a:ext uri="{FF2B5EF4-FFF2-40B4-BE49-F238E27FC236}">
                <a16:creationId xmlns:a16="http://schemas.microsoft.com/office/drawing/2014/main" id="{DC291619-CB00-446D-8374-436B117DCC60}"/>
              </a:ext>
            </a:extLst>
          </p:cNvPr>
          <p:cNvGrpSpPr/>
          <p:nvPr/>
        </p:nvGrpSpPr>
        <p:grpSpPr>
          <a:xfrm>
            <a:off x="392527" y="2019053"/>
            <a:ext cx="3221682" cy="608631"/>
            <a:chOff x="411970" y="2484544"/>
            <a:chExt cx="3981173" cy="1009026"/>
          </a:xfrm>
          <a:solidFill>
            <a:schemeClr val="bg1"/>
          </a:solidFill>
          <a:effectLst>
            <a:outerShdw blurRad="50800" dist="38100" dir="2700000" algn="tl" rotWithShape="0">
              <a:prstClr val="black">
                <a:alpha val="40000"/>
              </a:prstClr>
            </a:outerShdw>
          </a:effectLst>
        </p:grpSpPr>
        <p:sp>
          <p:nvSpPr>
            <p:cNvPr id="22" name="Rounded Rectangle 17">
              <a:extLst>
                <a:ext uri="{FF2B5EF4-FFF2-40B4-BE49-F238E27FC236}">
                  <a16:creationId xmlns:a16="http://schemas.microsoft.com/office/drawing/2014/main" id="{373AF594-BE55-4C84-89D2-C685E8A90865}"/>
                </a:ext>
              </a:extLst>
            </p:cNvPr>
            <p:cNvSpPr/>
            <p:nvPr/>
          </p:nvSpPr>
          <p:spPr>
            <a:xfrm>
              <a:off x="411970" y="2484544"/>
              <a:ext cx="3981173" cy="100902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18428D8-C0D5-4AB1-83E9-B8F170151EF6}"/>
                </a:ext>
              </a:extLst>
            </p:cNvPr>
            <p:cNvSpPr/>
            <p:nvPr/>
          </p:nvSpPr>
          <p:spPr>
            <a:xfrm>
              <a:off x="544515" y="2523234"/>
              <a:ext cx="3474664" cy="553258"/>
            </a:xfrm>
            <a:prstGeom prst="rect">
              <a:avLst/>
            </a:prstGeom>
            <a:grp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222222"/>
                  </a:solidFill>
                  <a:effectLst/>
                  <a:uLnTx/>
                  <a:uFillTx/>
                  <a:latin typeface="Calibri" panose="020F0502020204030204"/>
                  <a:ea typeface="+mn-ea"/>
                  <a:cs typeface="Arial" panose="020B0604020202020204" pitchFamily="34" charset="0"/>
                </a:rPr>
                <a:t>Model organisms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22222"/>
                  </a:solidFill>
                  <a:effectLst/>
                  <a:uLnTx/>
                  <a:uFillTx/>
                  <a:latin typeface="Calibri" panose="020F0502020204030204"/>
                  <a:ea typeface="+mn-ea"/>
                  <a:cs typeface="Arial" panose="020B0604020202020204" pitchFamily="34" charset="0"/>
                </a:rPr>
                <a:t>Mouse fecal, Drosophila - whole &amp; gut</a:t>
              </a:r>
            </a:p>
          </p:txBody>
        </p:sp>
      </p:grpSp>
      <p:grpSp>
        <p:nvGrpSpPr>
          <p:cNvPr id="24" name="Group 23">
            <a:extLst>
              <a:ext uri="{FF2B5EF4-FFF2-40B4-BE49-F238E27FC236}">
                <a16:creationId xmlns:a16="http://schemas.microsoft.com/office/drawing/2014/main" id="{56475291-16AE-4455-8D10-4F1A8D3D1CB6}"/>
              </a:ext>
            </a:extLst>
          </p:cNvPr>
          <p:cNvGrpSpPr/>
          <p:nvPr/>
        </p:nvGrpSpPr>
        <p:grpSpPr>
          <a:xfrm>
            <a:off x="392707" y="2754977"/>
            <a:ext cx="3221682" cy="700344"/>
            <a:chOff x="411970" y="4188225"/>
            <a:chExt cx="3981173" cy="1009026"/>
          </a:xfrm>
          <a:solidFill>
            <a:schemeClr val="bg1"/>
          </a:solidFill>
          <a:effectLst>
            <a:outerShdw blurRad="50800" dist="38100" dir="2700000" algn="tl" rotWithShape="0">
              <a:prstClr val="black">
                <a:alpha val="40000"/>
              </a:prstClr>
            </a:outerShdw>
          </a:effectLst>
        </p:grpSpPr>
        <p:sp>
          <p:nvSpPr>
            <p:cNvPr id="25" name="Rounded Rectangle 19">
              <a:extLst>
                <a:ext uri="{FF2B5EF4-FFF2-40B4-BE49-F238E27FC236}">
                  <a16:creationId xmlns:a16="http://schemas.microsoft.com/office/drawing/2014/main" id="{0FE15395-8A4A-4B0F-9805-DD47B8E6657B}"/>
                </a:ext>
              </a:extLst>
            </p:cNvPr>
            <p:cNvSpPr/>
            <p:nvPr/>
          </p:nvSpPr>
          <p:spPr>
            <a:xfrm>
              <a:off x="411970" y="4188225"/>
              <a:ext cx="3981173" cy="100902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6DE710C-B188-46DD-B366-2D5C1909801E}"/>
                </a:ext>
              </a:extLst>
            </p:cNvPr>
            <p:cNvSpPr/>
            <p:nvPr/>
          </p:nvSpPr>
          <p:spPr>
            <a:xfrm>
              <a:off x="472364" y="4239055"/>
              <a:ext cx="3794327" cy="461665"/>
            </a:xfrm>
            <a:prstGeom prst="rect">
              <a:avLst/>
            </a:prstGeom>
            <a:grp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222222"/>
                  </a:solidFill>
                  <a:effectLst/>
                  <a:uLnTx/>
                  <a:uFillTx/>
                  <a:latin typeface="Calibri" panose="020F0502020204030204"/>
                  <a:ea typeface="+mn-ea"/>
                  <a:cs typeface="Arial" panose="020B0604020202020204" pitchFamily="34" charset="0"/>
                </a:rPr>
                <a:t>Environmental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22222"/>
                  </a:solidFill>
                  <a:effectLst/>
                  <a:uLnTx/>
                  <a:uFillTx/>
                  <a:latin typeface="Calibri" panose="020F0502020204030204"/>
                  <a:ea typeface="+mn-ea"/>
                  <a:cs typeface="Arial" panose="020B0604020202020204" pitchFamily="34" charset="0"/>
                </a:rPr>
                <a:t>Whole tick, trout fecal, snail, soil, hospital surfaces</a:t>
              </a:r>
            </a:p>
          </p:txBody>
        </p:sp>
      </p:grpSp>
      <p:pic>
        <p:nvPicPr>
          <p:cNvPr id="28" name="Shape 609" descr="home_image_kit.png">
            <a:extLst>
              <a:ext uri="{FF2B5EF4-FFF2-40B4-BE49-F238E27FC236}">
                <a16:creationId xmlns:a16="http://schemas.microsoft.com/office/drawing/2014/main" id="{0E08EB5D-E51C-4CB5-9354-E0846CDAF16F}"/>
              </a:ext>
            </a:extLst>
          </p:cNvPr>
          <p:cNvPicPr preferRelativeResize="0"/>
          <p:nvPr/>
        </p:nvPicPr>
        <p:blipFill>
          <a:blip r:embed="rId11">
            <a:alphaModFix/>
          </a:blip>
          <a:stretch>
            <a:fillRect/>
          </a:stretch>
        </p:blipFill>
        <p:spPr>
          <a:xfrm>
            <a:off x="6594130" y="1705391"/>
            <a:ext cx="1902924" cy="1625831"/>
          </a:xfrm>
          <a:prstGeom prst="rect">
            <a:avLst/>
          </a:prstGeom>
          <a:noFill/>
          <a:ln>
            <a:noFill/>
          </a:ln>
        </p:spPr>
      </p:pic>
      <p:pic>
        <p:nvPicPr>
          <p:cNvPr id="46" name="Picture 45">
            <a:extLst>
              <a:ext uri="{FF2B5EF4-FFF2-40B4-BE49-F238E27FC236}">
                <a16:creationId xmlns:a16="http://schemas.microsoft.com/office/drawing/2014/main" id="{8331EF39-951F-4FF2-900F-6A9773AFCFD2}"/>
              </a:ext>
            </a:extLst>
          </p:cNvPr>
          <p:cNvPicPr>
            <a:picLocks noChangeAspect="1"/>
          </p:cNvPicPr>
          <p:nvPr/>
        </p:nvPicPr>
        <p:blipFill>
          <a:blip r:embed="rId12"/>
          <a:stretch>
            <a:fillRect/>
          </a:stretch>
        </p:blipFill>
        <p:spPr>
          <a:xfrm>
            <a:off x="231263" y="3623546"/>
            <a:ext cx="8400792" cy="2660425"/>
          </a:xfrm>
          <a:prstGeom prst="rect">
            <a:avLst/>
          </a:prstGeom>
        </p:spPr>
      </p:pic>
      <p:cxnSp>
        <p:nvCxnSpPr>
          <p:cNvPr id="48" name="Straight Connector 47">
            <a:extLst>
              <a:ext uri="{FF2B5EF4-FFF2-40B4-BE49-F238E27FC236}">
                <a16:creationId xmlns:a16="http://schemas.microsoft.com/office/drawing/2014/main" id="{B80CF209-D480-4BE6-9E89-D5DFA25F3810}"/>
              </a:ext>
            </a:extLst>
          </p:cNvPr>
          <p:cNvCxnSpPr>
            <a:cxnSpLocks/>
          </p:cNvCxnSpPr>
          <p:nvPr/>
        </p:nvCxnSpPr>
        <p:spPr>
          <a:xfrm>
            <a:off x="410953" y="2674026"/>
            <a:ext cx="58012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975B457-8660-40C0-8A69-481BEA745E27}"/>
              </a:ext>
            </a:extLst>
          </p:cNvPr>
          <p:cNvCxnSpPr>
            <a:cxnSpLocks/>
          </p:cNvCxnSpPr>
          <p:nvPr/>
        </p:nvCxnSpPr>
        <p:spPr>
          <a:xfrm>
            <a:off x="468128" y="3623546"/>
            <a:ext cx="58012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149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A3183-A820-9141-A47C-C8045CD23E8C}"/>
              </a:ext>
            </a:extLst>
          </p:cNvPr>
          <p:cNvSpPr>
            <a:spLocks noGrp="1"/>
          </p:cNvSpPr>
          <p:nvPr>
            <p:ph type="title"/>
          </p:nvPr>
        </p:nvSpPr>
        <p:spPr>
          <a:xfrm>
            <a:off x="557213" y="26984"/>
            <a:ext cx="8429625" cy="792162"/>
          </a:xfrm>
        </p:spPr>
        <p:txBody>
          <a:bodyPr/>
          <a:lstStyle/>
          <a:p>
            <a:r>
              <a:rPr lang="en-US" sz="2800" dirty="0"/>
              <a:t>Oxford Nanopore Bacterial Genome Sequencing</a:t>
            </a:r>
          </a:p>
        </p:txBody>
      </p:sp>
      <p:sp>
        <p:nvSpPr>
          <p:cNvPr id="3" name="Slide Number Placeholder 2">
            <a:extLst>
              <a:ext uri="{FF2B5EF4-FFF2-40B4-BE49-F238E27FC236}">
                <a16:creationId xmlns:a16="http://schemas.microsoft.com/office/drawing/2014/main" id="{656DA2FF-117E-8F44-BFEB-F5AB2023C179}"/>
              </a:ext>
            </a:extLst>
          </p:cNvPr>
          <p:cNvSpPr>
            <a:spLocks noGrp="1"/>
          </p:cNvSpPr>
          <p:nvPr>
            <p:ph type="sldNum" sz="quarter" idx="4"/>
          </p:nvPr>
        </p:nvSpPr>
        <p:spPr/>
        <p:txBody>
          <a:bodyPr/>
          <a:lstStyle/>
          <a:p>
            <a:fld id="{24791E93-A2B7-0848-BDB4-10A6DF01D9B6}" type="slidenum">
              <a:rPr lang="en-US" smtClean="0"/>
              <a:pPr/>
              <a:t>37</a:t>
            </a:fld>
            <a:endParaRPr lang="en-US" dirty="0"/>
          </a:p>
        </p:txBody>
      </p:sp>
      <p:pic>
        <p:nvPicPr>
          <p:cNvPr id="5" name="Picture 4">
            <a:extLst>
              <a:ext uri="{FF2B5EF4-FFF2-40B4-BE49-F238E27FC236}">
                <a16:creationId xmlns:a16="http://schemas.microsoft.com/office/drawing/2014/main" id="{B168B000-33A6-FC46-9560-E3C826C38982}"/>
              </a:ext>
            </a:extLst>
          </p:cNvPr>
          <p:cNvPicPr>
            <a:picLocks noChangeAspect="1"/>
          </p:cNvPicPr>
          <p:nvPr/>
        </p:nvPicPr>
        <p:blipFill rotWithShape="1">
          <a:blip r:embed="rId2"/>
          <a:srcRect l="10216" t="11570" r="9571"/>
          <a:stretch/>
        </p:blipFill>
        <p:spPr>
          <a:xfrm>
            <a:off x="1528768" y="834271"/>
            <a:ext cx="6586537" cy="5445880"/>
          </a:xfrm>
          <a:prstGeom prst="rect">
            <a:avLst/>
          </a:prstGeom>
        </p:spPr>
      </p:pic>
    </p:spTree>
    <p:extLst>
      <p:ext uri="{BB962C8B-B14F-4D97-AF65-F5344CB8AC3E}">
        <p14:creationId xmlns:p14="http://schemas.microsoft.com/office/powerpoint/2010/main" val="3916408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3CCE8-76FE-6C4F-AC43-84A9BE1B3F14}"/>
              </a:ext>
            </a:extLst>
          </p:cNvPr>
          <p:cNvPicPr>
            <a:picLocks noChangeAspect="1"/>
          </p:cNvPicPr>
          <p:nvPr/>
        </p:nvPicPr>
        <p:blipFill>
          <a:blip r:embed="rId2"/>
          <a:stretch>
            <a:fillRect/>
          </a:stretch>
        </p:blipFill>
        <p:spPr>
          <a:xfrm>
            <a:off x="287866" y="1925409"/>
            <a:ext cx="4665134" cy="3563049"/>
          </a:xfrm>
          <a:prstGeom prst="rect">
            <a:avLst/>
          </a:prstGeom>
        </p:spPr>
      </p:pic>
      <p:sp>
        <p:nvSpPr>
          <p:cNvPr id="6" name="TextBox 5">
            <a:extLst>
              <a:ext uri="{FF2B5EF4-FFF2-40B4-BE49-F238E27FC236}">
                <a16:creationId xmlns:a16="http://schemas.microsoft.com/office/drawing/2014/main" id="{31DAC587-0D20-D340-A076-E3537EEA54E1}"/>
              </a:ext>
            </a:extLst>
          </p:cNvPr>
          <p:cNvSpPr txBox="1"/>
          <p:nvPr/>
        </p:nvSpPr>
        <p:spPr>
          <a:xfrm>
            <a:off x="1634065" y="915933"/>
            <a:ext cx="6910866" cy="553998"/>
          </a:xfrm>
          <a:prstGeom prst="rect">
            <a:avLst/>
          </a:prstGeom>
          <a:noFill/>
        </p:spPr>
        <p:txBody>
          <a:bodyPr wrap="none" rtlCol="0">
            <a:spAutoFit/>
          </a:bodyPr>
          <a:lstStyle/>
          <a:p>
            <a:r>
              <a:rPr lang="en-US" sz="3000" dirty="0"/>
              <a:t>Oxford Nanopore Sequencing Statistics</a:t>
            </a:r>
          </a:p>
        </p:txBody>
      </p:sp>
      <p:graphicFrame>
        <p:nvGraphicFramePr>
          <p:cNvPr id="8" name="Table 7">
            <a:extLst>
              <a:ext uri="{FF2B5EF4-FFF2-40B4-BE49-F238E27FC236}">
                <a16:creationId xmlns:a16="http://schemas.microsoft.com/office/drawing/2014/main" id="{56EB04FF-E4FA-EB44-84BC-CC1B32C8E035}"/>
              </a:ext>
            </a:extLst>
          </p:cNvPr>
          <p:cNvGraphicFramePr>
            <a:graphicFrameLocks noGrp="1"/>
          </p:cNvGraphicFramePr>
          <p:nvPr>
            <p:extLst/>
          </p:nvPr>
        </p:nvGraphicFramePr>
        <p:xfrm>
          <a:off x="5082920" y="1627132"/>
          <a:ext cx="3649133" cy="4373124"/>
        </p:xfrm>
        <a:graphic>
          <a:graphicData uri="http://schemas.openxmlformats.org/drawingml/2006/table">
            <a:tbl>
              <a:tblPr/>
              <a:tblGrid>
                <a:gridCol w="406399">
                  <a:extLst>
                    <a:ext uri="{9D8B030D-6E8A-4147-A177-3AD203B41FA5}">
                      <a16:colId xmlns:a16="http://schemas.microsoft.com/office/drawing/2014/main" val="1406829124"/>
                    </a:ext>
                  </a:extLst>
                </a:gridCol>
                <a:gridCol w="728732">
                  <a:extLst>
                    <a:ext uri="{9D8B030D-6E8A-4147-A177-3AD203B41FA5}">
                      <a16:colId xmlns:a16="http://schemas.microsoft.com/office/drawing/2014/main" val="1237415482"/>
                    </a:ext>
                  </a:extLst>
                </a:gridCol>
                <a:gridCol w="2514002">
                  <a:extLst>
                    <a:ext uri="{9D8B030D-6E8A-4147-A177-3AD203B41FA5}">
                      <a16:colId xmlns:a16="http://schemas.microsoft.com/office/drawing/2014/main" val="2324339855"/>
                    </a:ext>
                  </a:extLst>
                </a:gridCol>
              </a:tblGrid>
              <a:tr h="163412">
                <a:tc gridSpan="3">
                  <a:txBody>
                    <a:bodyPr/>
                    <a:lstStyle/>
                    <a:p>
                      <a:pPr algn="l" fontAlgn="b"/>
                      <a:r>
                        <a:rPr lang="en-US" sz="1100" b="1" i="0" u="none" strike="noStrike" dirty="0">
                          <a:solidFill>
                            <a:srgbClr val="000000"/>
                          </a:solidFill>
                          <a:effectLst/>
                          <a:latin typeface="Calibri" panose="020F0502020204030204" pitchFamily="34" charset="0"/>
                        </a:rPr>
                        <a:t>General summary:        </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95248604"/>
                  </a:ext>
                </a:extLst>
              </a:tr>
              <a:tr h="163412">
                <a:tc gridSpan="2">
                  <a:txBody>
                    <a:bodyPr/>
                    <a:lstStyle/>
                    <a:p>
                      <a:pPr algn="l" fontAlgn="b"/>
                      <a:r>
                        <a:rPr lang="en-US" sz="1100" b="0" i="0" u="none" strike="noStrike">
                          <a:solidFill>
                            <a:srgbClr val="000000"/>
                          </a:solidFill>
                          <a:effectLst/>
                          <a:latin typeface="Calibri" panose="020F0502020204030204" pitchFamily="34" charset="0"/>
                        </a:rPr>
                        <a:t>Active channels: </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511</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659606892"/>
                  </a:ext>
                </a:extLst>
              </a:tr>
              <a:tr h="163412">
                <a:tc gridSpan="2">
                  <a:txBody>
                    <a:bodyPr/>
                    <a:lstStyle/>
                    <a:p>
                      <a:pPr algn="l" fontAlgn="b"/>
                      <a:r>
                        <a:rPr lang="en-US" sz="1100" b="0" i="0" u="none" strike="noStrike">
                          <a:solidFill>
                            <a:srgbClr val="000000"/>
                          </a:solidFill>
                          <a:effectLst/>
                          <a:latin typeface="Calibri" panose="020F0502020204030204" pitchFamily="34" charset="0"/>
                        </a:rPr>
                        <a:t>Mean read length:</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4,080.90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1385536"/>
                  </a:ext>
                </a:extLst>
              </a:tr>
              <a:tr h="163412">
                <a:tc gridSpan="2">
                  <a:txBody>
                    <a:bodyPr/>
                    <a:lstStyle/>
                    <a:p>
                      <a:pPr algn="l" fontAlgn="b"/>
                      <a:r>
                        <a:rPr lang="en-US" sz="1100" b="0" i="0" u="none" strike="noStrike">
                          <a:solidFill>
                            <a:srgbClr val="000000"/>
                          </a:solidFill>
                          <a:effectLst/>
                          <a:latin typeface="Calibri" panose="020F0502020204030204" pitchFamily="34" charset="0"/>
                        </a:rPr>
                        <a:t>Mean read quality:</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9.2</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87346522"/>
                  </a:ext>
                </a:extLst>
              </a:tr>
              <a:tr h="163412">
                <a:tc gridSpan="2">
                  <a:txBody>
                    <a:bodyPr/>
                    <a:lstStyle/>
                    <a:p>
                      <a:pPr algn="l" fontAlgn="b"/>
                      <a:r>
                        <a:rPr lang="en-US" sz="1100" b="0" i="0" u="none" strike="noStrike">
                          <a:solidFill>
                            <a:srgbClr val="000000"/>
                          </a:solidFill>
                          <a:effectLst/>
                          <a:latin typeface="Calibri" panose="020F0502020204030204" pitchFamily="34" charset="0"/>
                        </a:rPr>
                        <a:t>Median read length:</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2,325.00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324419607"/>
                  </a:ext>
                </a:extLst>
              </a:tr>
              <a:tr h="323432">
                <a:tc gridSpan="2">
                  <a:txBody>
                    <a:bodyPr/>
                    <a:lstStyle/>
                    <a:p>
                      <a:pPr algn="l" fontAlgn="b"/>
                      <a:r>
                        <a:rPr lang="en-US" sz="1100" b="0" i="0" u="none" strike="noStrike" dirty="0">
                          <a:solidFill>
                            <a:srgbClr val="000000"/>
                          </a:solidFill>
                          <a:effectLst/>
                          <a:latin typeface="Calibri" panose="020F0502020204030204" pitchFamily="34" charset="0"/>
                        </a:rPr>
                        <a:t>Median read quality:</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dirty="0">
                          <a:solidFill>
                            <a:srgbClr val="000000"/>
                          </a:solidFill>
                          <a:effectLst/>
                          <a:latin typeface="Calibri" panose="020F0502020204030204" pitchFamily="34" charset="0"/>
                        </a:rPr>
                        <a:t>9.9</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38011850"/>
                  </a:ext>
                </a:extLst>
              </a:tr>
              <a:tr h="163412">
                <a:tc gridSpan="2">
                  <a:txBody>
                    <a:bodyPr/>
                    <a:lstStyle/>
                    <a:p>
                      <a:pPr algn="l" fontAlgn="b"/>
                      <a:r>
                        <a:rPr lang="en-US" sz="1100" b="0" i="0" u="none" strike="noStrike">
                          <a:solidFill>
                            <a:srgbClr val="000000"/>
                          </a:solidFill>
                          <a:effectLst/>
                          <a:latin typeface="Calibri" panose="020F0502020204030204" pitchFamily="34" charset="0"/>
                        </a:rPr>
                        <a:t>Number of reads:</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1,609,353.00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76410557"/>
                  </a:ext>
                </a:extLst>
              </a:tr>
              <a:tr h="163412">
                <a:tc gridSpan="2">
                  <a:txBody>
                    <a:bodyPr/>
                    <a:lstStyle/>
                    <a:p>
                      <a:pPr algn="l" fontAlgn="b"/>
                      <a:r>
                        <a:rPr lang="en-US" sz="1100" b="0" i="0" u="none" strike="noStrike">
                          <a:solidFill>
                            <a:srgbClr val="000000"/>
                          </a:solidFill>
                          <a:effectLst/>
                          <a:latin typeface="Calibri" panose="020F0502020204030204" pitchFamily="34" charset="0"/>
                        </a:rPr>
                        <a:t>Read length N50: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6,564.00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79872063"/>
                  </a:ext>
                </a:extLst>
              </a:tr>
              <a:tr h="163412">
                <a:tc gridSpan="2">
                  <a:txBody>
                    <a:bodyPr/>
                    <a:lstStyle/>
                    <a:p>
                      <a:pPr algn="l" fontAlgn="b"/>
                      <a:r>
                        <a:rPr lang="en-US" sz="1100" b="0" i="0" u="none" strike="noStrike">
                          <a:solidFill>
                            <a:srgbClr val="000000"/>
                          </a:solidFill>
                          <a:effectLst/>
                          <a:latin typeface="Calibri" panose="020F0502020204030204" pitchFamily="34" charset="0"/>
                        </a:rPr>
                        <a:t>Total bases: </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a:txBody>
                    <a:bodyPr/>
                    <a:lstStyle/>
                    <a:p>
                      <a:pPr algn="l" fontAlgn="b"/>
                      <a:r>
                        <a:rPr lang="en-US" sz="1100" b="0" i="0" u="none" strike="noStrike" dirty="0">
                          <a:solidFill>
                            <a:srgbClr val="000000"/>
                          </a:solidFill>
                          <a:effectLst/>
                          <a:latin typeface="Calibri" panose="020F0502020204030204" pitchFamily="34" charset="0"/>
                        </a:rPr>
                        <a:t>6,567,598,779.00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75999376"/>
                  </a:ext>
                </a:extLst>
              </a:tr>
              <a:tr h="163412">
                <a:tc gridSpan="3">
                  <a:txBody>
                    <a:bodyPr/>
                    <a:lstStyle/>
                    <a:p>
                      <a:pPr algn="l" fontAlgn="b"/>
                      <a:r>
                        <a:rPr lang="en-US" sz="1100" b="0" i="0" u="none" strike="noStrike">
                          <a:solidFill>
                            <a:srgbClr val="000000"/>
                          </a:solidFill>
                          <a:effectLst/>
                          <a:latin typeface="Calibri" panose="020F0502020204030204" pitchFamily="34" charset="0"/>
                        </a:rPr>
                        <a:t>Number, percentage and megabases of reads above quality cutoffs</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45308433"/>
                  </a:ext>
                </a:extLst>
              </a:tr>
              <a:tr h="163412">
                <a:tc>
                  <a:txBody>
                    <a:bodyPr/>
                    <a:lstStyle/>
                    <a:p>
                      <a:pPr algn="l" fontAlgn="b"/>
                      <a:r>
                        <a:rPr lang="en-US" sz="1100" b="0" i="0" u="none" strike="noStrike">
                          <a:solidFill>
                            <a:srgbClr val="000000"/>
                          </a:solidFill>
                          <a:effectLst/>
                          <a:latin typeface="Calibri" panose="020F0502020204030204" pitchFamily="34" charset="0"/>
                        </a:rPr>
                        <a:t>&gt;Q5:</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a:solidFill>
                            <a:srgbClr val="000000"/>
                          </a:solidFill>
                          <a:effectLst/>
                          <a:latin typeface="Calibri" panose="020F0502020204030204" pitchFamily="34" charset="0"/>
                        </a:rPr>
                        <a:t>1500331 (93.2%) 6280.9Mb</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38991576"/>
                  </a:ext>
                </a:extLst>
              </a:tr>
              <a:tr h="163412">
                <a:tc>
                  <a:txBody>
                    <a:bodyPr/>
                    <a:lstStyle/>
                    <a:p>
                      <a:pPr algn="l" fontAlgn="b"/>
                      <a:r>
                        <a:rPr lang="en-US" sz="1100" b="0" i="0" u="none" strike="noStrike">
                          <a:solidFill>
                            <a:srgbClr val="000000"/>
                          </a:solidFill>
                          <a:effectLst/>
                          <a:latin typeface="Calibri" panose="020F0502020204030204" pitchFamily="34" charset="0"/>
                        </a:rPr>
                        <a:t>&gt;Q7:</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a:solidFill>
                            <a:srgbClr val="000000"/>
                          </a:solidFill>
                          <a:effectLst/>
                          <a:latin typeface="Calibri" panose="020F0502020204030204" pitchFamily="34" charset="0"/>
                        </a:rPr>
                        <a:t>1355726 (84.2%) 5789.5Mb</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96829149"/>
                  </a:ext>
                </a:extLst>
              </a:tr>
              <a:tr h="163412">
                <a:tc>
                  <a:txBody>
                    <a:bodyPr/>
                    <a:lstStyle/>
                    <a:p>
                      <a:pPr algn="l" fontAlgn="b"/>
                      <a:r>
                        <a:rPr lang="en-US" sz="1100" b="0" i="0" u="none" strike="noStrike" dirty="0">
                          <a:solidFill>
                            <a:srgbClr val="000000"/>
                          </a:solidFill>
                          <a:effectLst/>
                          <a:latin typeface="Calibri" panose="020F0502020204030204" pitchFamily="34" charset="0"/>
                        </a:rPr>
                        <a:t>&gt;Q10: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dirty="0">
                          <a:solidFill>
                            <a:srgbClr val="000000"/>
                          </a:solidFill>
                          <a:effectLst/>
                          <a:latin typeface="Calibri" panose="020F0502020204030204" pitchFamily="34" charset="0"/>
                        </a:rPr>
                        <a:t>759326 (47.2%) 3447.3Mb</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04459788"/>
                  </a:ext>
                </a:extLst>
              </a:tr>
              <a:tr h="163412">
                <a:tc>
                  <a:txBody>
                    <a:bodyPr/>
                    <a:lstStyle/>
                    <a:p>
                      <a:pPr algn="l" fontAlgn="b"/>
                      <a:r>
                        <a:rPr lang="en-US" sz="1100" b="0" i="0" u="none" strike="noStrike">
                          <a:solidFill>
                            <a:srgbClr val="000000"/>
                          </a:solidFill>
                          <a:effectLst/>
                          <a:latin typeface="Calibri" panose="020F0502020204030204" pitchFamily="34" charset="0"/>
                        </a:rPr>
                        <a:t>&gt;Q12:</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dirty="0">
                          <a:solidFill>
                            <a:srgbClr val="000000"/>
                          </a:solidFill>
                          <a:effectLst/>
                          <a:latin typeface="Calibri" panose="020F0502020204030204" pitchFamily="34" charset="0"/>
                        </a:rPr>
                        <a:t>27634 (1.7%) 118.9Mb</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919261790"/>
                  </a:ext>
                </a:extLst>
              </a:tr>
              <a:tr h="163412">
                <a:tc>
                  <a:txBody>
                    <a:bodyPr/>
                    <a:lstStyle/>
                    <a:p>
                      <a:pPr algn="l" fontAlgn="b"/>
                      <a:r>
                        <a:rPr lang="en-US" sz="1100" b="0" i="0" u="none" strike="noStrike">
                          <a:solidFill>
                            <a:srgbClr val="000000"/>
                          </a:solidFill>
                          <a:effectLst/>
                          <a:latin typeface="Calibri" panose="020F0502020204030204" pitchFamily="34" charset="0"/>
                        </a:rPr>
                        <a:t>&gt;Q15:</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dirty="0">
                          <a:solidFill>
                            <a:srgbClr val="000000"/>
                          </a:solidFill>
                          <a:effectLst/>
                          <a:latin typeface="Calibri" panose="020F0502020204030204" pitchFamily="34" charset="0"/>
                        </a:rPr>
                        <a:t>2 (0.0%) 0.0Mb</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729671"/>
                  </a:ext>
                </a:extLst>
              </a:tr>
              <a:tr h="163412">
                <a:tc gridSpan="3">
                  <a:txBody>
                    <a:bodyPr/>
                    <a:lstStyle/>
                    <a:p>
                      <a:pPr algn="l" fontAlgn="b"/>
                      <a:r>
                        <a:rPr lang="en-US" sz="1100" b="0" i="0" u="none" strike="noStrike" dirty="0">
                          <a:solidFill>
                            <a:srgbClr val="000000"/>
                          </a:solidFill>
                          <a:effectLst/>
                          <a:latin typeface="Calibri" panose="020F0502020204030204" pitchFamily="34" charset="0"/>
                        </a:rPr>
                        <a:t>Top 5 longest reads and their mean </a:t>
                      </a:r>
                      <a:r>
                        <a:rPr lang="en-US" sz="1100" b="0" i="0" u="none" strike="noStrike" dirty="0" err="1">
                          <a:solidFill>
                            <a:srgbClr val="000000"/>
                          </a:solidFill>
                          <a:effectLst/>
                          <a:latin typeface="Calibri" panose="020F0502020204030204" pitchFamily="34" charset="0"/>
                        </a:rPr>
                        <a:t>basecall</a:t>
                      </a:r>
                      <a:r>
                        <a:rPr lang="en-US" sz="1100" b="0" i="0" u="none" strike="noStrike" dirty="0">
                          <a:solidFill>
                            <a:srgbClr val="000000"/>
                          </a:solidFill>
                          <a:effectLst/>
                          <a:latin typeface="Calibri" panose="020F0502020204030204" pitchFamily="34" charset="0"/>
                        </a:rPr>
                        <a:t> quality score</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endParaRPr lang="en-US"/>
                    </a:p>
                  </a:txBody>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99719870"/>
                  </a:ext>
                </a:extLst>
              </a:tr>
              <a:tr h="198755">
                <a:tc>
                  <a:txBody>
                    <a:bodyPr/>
                    <a:lstStyle/>
                    <a:p>
                      <a:pPr algn="l" fontAlgn="b"/>
                      <a:r>
                        <a:rPr lang="en-US" sz="1100" b="0" i="0" u="none" strike="noStrike" dirty="0">
                          <a:solidFill>
                            <a:srgbClr val="000000"/>
                          </a:solidFill>
                          <a:effectLst/>
                          <a:latin typeface="Calibri" panose="020F0502020204030204" pitchFamily="34" charset="0"/>
                        </a:rPr>
                        <a:t>1:00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a:solidFill>
                            <a:srgbClr val="000000"/>
                          </a:solidFill>
                          <a:effectLst/>
                          <a:latin typeface="Calibri" panose="020F0502020204030204" pitchFamily="34" charset="0"/>
                        </a:rPr>
                        <a:t>105915 (7.7; 74f5b293-59d0-47e5-b7d9-48ae31f634c7)</a:t>
                      </a:r>
                      <a:endParaRPr lang="en-US" sz="1100" b="0" i="0" u="none" strike="noStrike" dirty="0">
                        <a:solidFill>
                          <a:srgbClr val="000000"/>
                        </a:solidFill>
                        <a:effectLst/>
                        <a:latin typeface="Calibri" panose="020F0502020204030204" pitchFamily="34" charset="0"/>
                      </a:endParaRP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787297"/>
                  </a:ext>
                </a:extLst>
              </a:tr>
              <a:tr h="198755">
                <a:tc>
                  <a:txBody>
                    <a:bodyPr/>
                    <a:lstStyle/>
                    <a:p>
                      <a:pPr algn="l" fontAlgn="b"/>
                      <a:r>
                        <a:rPr lang="en-US" sz="1100" b="0" i="0" u="none" strike="noStrike" dirty="0">
                          <a:solidFill>
                            <a:srgbClr val="000000"/>
                          </a:solidFill>
                          <a:effectLst/>
                          <a:latin typeface="Calibri" panose="020F0502020204030204" pitchFamily="34" charset="0"/>
                        </a:rPr>
                        <a:t>2:00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a:solidFill>
                            <a:srgbClr val="000000"/>
                          </a:solidFill>
                          <a:effectLst/>
                          <a:latin typeface="Calibri" panose="020F0502020204030204" pitchFamily="34" charset="0"/>
                        </a:rPr>
                        <a:t>102359 (11.3; dd21a769-d97b-4e63-9005-52c095e5535a)</a:t>
                      </a:r>
                      <a:endParaRPr lang="en-US" sz="1100" b="0" i="0" u="none" strike="noStrike" dirty="0">
                        <a:solidFill>
                          <a:srgbClr val="000000"/>
                        </a:solidFill>
                        <a:effectLst/>
                        <a:latin typeface="Calibri" panose="020F0502020204030204" pitchFamily="34" charset="0"/>
                      </a:endParaRP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03367019"/>
                  </a:ext>
                </a:extLst>
              </a:tr>
              <a:tr h="198755">
                <a:tc>
                  <a:txBody>
                    <a:bodyPr/>
                    <a:lstStyle/>
                    <a:p>
                      <a:pPr algn="l" fontAlgn="b"/>
                      <a:r>
                        <a:rPr lang="en-US" sz="1100" b="0" i="0" u="none" strike="noStrike" dirty="0">
                          <a:solidFill>
                            <a:srgbClr val="000000"/>
                          </a:solidFill>
                          <a:effectLst/>
                          <a:latin typeface="Calibri" panose="020F0502020204030204" pitchFamily="34" charset="0"/>
                        </a:rPr>
                        <a:t>3:00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a:solidFill>
                            <a:srgbClr val="000000"/>
                          </a:solidFill>
                          <a:effectLst/>
                          <a:latin typeface="Calibri" panose="020F0502020204030204" pitchFamily="34" charset="0"/>
                        </a:rPr>
                        <a:t>102192 (3.2; d24a9923-f0dc-465f-8d94-a4bd82688f2f)</a:t>
                      </a:r>
                      <a:endParaRPr lang="en-US" sz="1100" b="0" i="0" u="none" strike="noStrike" dirty="0">
                        <a:solidFill>
                          <a:srgbClr val="000000"/>
                        </a:solidFill>
                        <a:effectLst/>
                        <a:latin typeface="Calibri" panose="020F0502020204030204" pitchFamily="34" charset="0"/>
                      </a:endParaRP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6441810"/>
                  </a:ext>
                </a:extLst>
              </a:tr>
              <a:tr h="198755">
                <a:tc>
                  <a:txBody>
                    <a:bodyPr/>
                    <a:lstStyle/>
                    <a:p>
                      <a:pPr algn="l" fontAlgn="b"/>
                      <a:r>
                        <a:rPr lang="en-US" sz="1100" b="0" i="0" u="none" strike="noStrike" dirty="0">
                          <a:solidFill>
                            <a:srgbClr val="000000"/>
                          </a:solidFill>
                          <a:effectLst/>
                          <a:latin typeface="Calibri" panose="020F0502020204030204" pitchFamily="34" charset="0"/>
                        </a:rPr>
                        <a:t>4:00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dirty="0">
                          <a:solidFill>
                            <a:srgbClr val="000000"/>
                          </a:solidFill>
                          <a:effectLst/>
                          <a:latin typeface="Calibri" panose="020F0502020204030204" pitchFamily="34" charset="0"/>
                        </a:rPr>
                        <a:t>99918 (8.1; 2d968c24-ea10-41db-bc46-c616554acb52)</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36151771"/>
                  </a:ext>
                </a:extLst>
              </a:tr>
              <a:tr h="198755">
                <a:tc>
                  <a:txBody>
                    <a:bodyPr/>
                    <a:lstStyle/>
                    <a:p>
                      <a:pPr algn="l" fontAlgn="b"/>
                      <a:r>
                        <a:rPr lang="en-US" sz="1100" b="0" i="0" u="none" strike="noStrike" dirty="0">
                          <a:solidFill>
                            <a:srgbClr val="000000"/>
                          </a:solidFill>
                          <a:effectLst/>
                          <a:latin typeface="Calibri" panose="020F0502020204030204" pitchFamily="34" charset="0"/>
                        </a:rPr>
                        <a:t>5:00</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l" fontAlgn="b"/>
                      <a:r>
                        <a:rPr lang="en-US" sz="1100" b="0" i="0" u="none" strike="noStrike" dirty="0">
                          <a:solidFill>
                            <a:srgbClr val="000000"/>
                          </a:solidFill>
                          <a:effectLst/>
                          <a:latin typeface="Calibri" panose="020F0502020204030204" pitchFamily="34" charset="0"/>
                        </a:rPr>
                        <a:t>96876 (7.7; 5688c7c8-88ee-460c-b497-5657f5f7f1e2)</a:t>
                      </a:r>
                    </a:p>
                  </a:txBody>
                  <a:tcPr marL="3392" marR="3392" marT="339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4522" marR="4522" marT="4522"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50188728"/>
                  </a:ext>
                </a:extLst>
              </a:tr>
            </a:tbl>
          </a:graphicData>
        </a:graphic>
      </p:graphicFrame>
    </p:spTree>
    <p:extLst>
      <p:ext uri="{BB962C8B-B14F-4D97-AF65-F5344CB8AC3E}">
        <p14:creationId xmlns:p14="http://schemas.microsoft.com/office/powerpoint/2010/main" val="971768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70CE91-6B42-BE4C-A524-46F2C18CE64D}"/>
              </a:ext>
            </a:extLst>
          </p:cNvPr>
          <p:cNvSpPr>
            <a:spLocks noGrp="1"/>
          </p:cNvSpPr>
          <p:nvPr>
            <p:ph type="title"/>
          </p:nvPr>
        </p:nvSpPr>
        <p:spPr>
          <a:xfrm>
            <a:off x="657726" y="198438"/>
            <a:ext cx="2727158" cy="1293478"/>
          </a:xfrm>
        </p:spPr>
        <p:txBody>
          <a:bodyPr/>
          <a:lstStyle/>
          <a:p>
            <a:r>
              <a:rPr lang="en-US" dirty="0"/>
              <a:t>Assembly statistics</a:t>
            </a:r>
          </a:p>
        </p:txBody>
      </p:sp>
      <p:sp>
        <p:nvSpPr>
          <p:cNvPr id="2" name="Slide Number Placeholder 1">
            <a:extLst>
              <a:ext uri="{FF2B5EF4-FFF2-40B4-BE49-F238E27FC236}">
                <a16:creationId xmlns:a16="http://schemas.microsoft.com/office/drawing/2014/main" id="{3E49F032-DDE9-2D40-948E-7BB755355A7A}"/>
              </a:ext>
            </a:extLst>
          </p:cNvPr>
          <p:cNvSpPr>
            <a:spLocks noGrp="1"/>
          </p:cNvSpPr>
          <p:nvPr>
            <p:ph type="sldNum" sz="quarter" idx="4"/>
          </p:nvPr>
        </p:nvSpPr>
        <p:spPr/>
        <p:txBody>
          <a:bodyPr/>
          <a:lstStyle/>
          <a:p>
            <a:fld id="{F5A814D8-D086-3E44-9AEB-EC2A1EE3499C}" type="slidenum">
              <a:rPr lang="en-US" smtClean="0"/>
              <a:t>39</a:t>
            </a:fld>
            <a:endParaRPr lang="en-US"/>
          </a:p>
        </p:txBody>
      </p:sp>
      <p:graphicFrame>
        <p:nvGraphicFramePr>
          <p:cNvPr id="6" name="Object 5">
            <a:extLst>
              <a:ext uri="{FF2B5EF4-FFF2-40B4-BE49-F238E27FC236}">
                <a16:creationId xmlns:a16="http://schemas.microsoft.com/office/drawing/2014/main" id="{08EE3E3A-A4DC-A448-92D1-3908179C533C}"/>
              </a:ext>
            </a:extLst>
          </p:cNvPr>
          <p:cNvGraphicFramePr>
            <a:graphicFrameLocks noChangeAspect="1"/>
          </p:cNvGraphicFramePr>
          <p:nvPr>
            <p:extLst>
              <p:ext uri="{D42A27DB-BD31-4B8C-83A1-F6EECF244321}">
                <p14:modId xmlns:p14="http://schemas.microsoft.com/office/powerpoint/2010/main" val="495597305"/>
              </p:ext>
            </p:extLst>
          </p:nvPr>
        </p:nvGraphicFramePr>
        <p:xfrm>
          <a:off x="3664284" y="196341"/>
          <a:ext cx="5162215" cy="6083809"/>
        </p:xfrm>
        <a:graphic>
          <a:graphicData uri="http://schemas.openxmlformats.org/presentationml/2006/ole">
            <mc:AlternateContent xmlns:mc="http://schemas.openxmlformats.org/markup-compatibility/2006">
              <mc:Choice xmlns:v="urn:schemas-microsoft-com:vml" Requires="v">
                <p:oleObj spid="_x0000_s3082" name="Worksheet" r:id="rId3" imgW="3098800" imgH="4279900" progId="Excel.Sheet.12">
                  <p:embed/>
                </p:oleObj>
              </mc:Choice>
              <mc:Fallback>
                <p:oleObj name="Worksheet" r:id="rId3" imgW="3098800" imgH="4279900" progId="Excel.Sheet.12">
                  <p:embed/>
                  <p:pic>
                    <p:nvPicPr>
                      <p:cNvPr id="0" name=""/>
                      <p:cNvPicPr/>
                      <p:nvPr/>
                    </p:nvPicPr>
                    <p:blipFill>
                      <a:blip r:embed="rId4"/>
                      <a:stretch>
                        <a:fillRect/>
                      </a:stretch>
                    </p:blipFill>
                    <p:spPr>
                      <a:xfrm>
                        <a:off x="3664284" y="196341"/>
                        <a:ext cx="5162215" cy="6083809"/>
                      </a:xfrm>
                      <a:prstGeom prst="rect">
                        <a:avLst/>
                      </a:prstGeom>
                    </p:spPr>
                  </p:pic>
                </p:oleObj>
              </mc:Fallback>
            </mc:AlternateContent>
          </a:graphicData>
        </a:graphic>
      </p:graphicFrame>
    </p:spTree>
    <p:extLst>
      <p:ext uri="{BB962C8B-B14F-4D97-AF65-F5344CB8AC3E}">
        <p14:creationId xmlns:p14="http://schemas.microsoft.com/office/powerpoint/2010/main" val="175045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84" y="239988"/>
            <a:ext cx="8196065" cy="792162"/>
          </a:xfrm>
        </p:spPr>
        <p:txBody>
          <a:bodyPr/>
          <a:lstStyle/>
          <a:p>
            <a:pPr algn="ctr"/>
            <a:r>
              <a:rPr lang="en-US" sz="3200" dirty="0"/>
              <a:t>Clinical Microbiome Projects</a:t>
            </a:r>
            <a:br>
              <a:rPr lang="en-US" sz="3200" dirty="0"/>
            </a:br>
            <a:r>
              <a:rPr lang="en-US" sz="3200" dirty="0"/>
              <a:t>Recent &amp; Ongoing</a:t>
            </a:r>
          </a:p>
        </p:txBody>
      </p:sp>
      <p:sp>
        <p:nvSpPr>
          <p:cNvPr id="3" name="Slide Number Placeholder 2"/>
          <p:cNvSpPr>
            <a:spLocks noGrp="1"/>
          </p:cNvSpPr>
          <p:nvPr>
            <p:ph type="sldNum" sz="quarter" idx="4"/>
          </p:nvPr>
        </p:nvSpPr>
        <p:spPr>
          <a:xfrm>
            <a:off x="6692900" y="6302553"/>
            <a:ext cx="2133600" cy="365125"/>
          </a:xfrm>
        </p:spPr>
        <p:txBody>
          <a:bodyPr/>
          <a:lstStyle/>
          <a:p>
            <a:fld id="{24791E93-A2B7-0848-BDB4-10A6DF01D9B6}" type="slidenum">
              <a:rPr lang="en-US" smtClean="0"/>
              <a:pPr/>
              <a:t>4</a:t>
            </a:fld>
            <a:endParaRPr lang="en-US" dirty="0"/>
          </a:p>
        </p:txBody>
      </p:sp>
      <p:sp>
        <p:nvSpPr>
          <p:cNvPr id="4" name="Content Placeholder 3"/>
          <p:cNvSpPr>
            <a:spLocks noGrp="1"/>
          </p:cNvSpPr>
          <p:nvPr>
            <p:ph sz="quarter" idx="12"/>
          </p:nvPr>
        </p:nvSpPr>
        <p:spPr>
          <a:xfrm>
            <a:off x="1692327" y="1181065"/>
            <a:ext cx="7380942" cy="4191000"/>
          </a:xfrm>
        </p:spPr>
        <p:txBody>
          <a:bodyPr/>
          <a:lstStyle/>
          <a:p>
            <a:pPr marL="0">
              <a:lnSpc>
                <a:spcPct val="100000"/>
              </a:lnSpc>
              <a:spcBef>
                <a:spcPts val="0"/>
              </a:spcBef>
              <a:spcAft>
                <a:spcPts val="0"/>
              </a:spcAft>
            </a:pPr>
            <a:r>
              <a:rPr lang="en-US" sz="2000" dirty="0"/>
              <a:t>Aging (Indiana Univ. Med. Sch., Univ. Arizona Med Sch.)</a:t>
            </a:r>
          </a:p>
          <a:p>
            <a:pPr marL="0">
              <a:lnSpc>
                <a:spcPct val="100000"/>
              </a:lnSpc>
              <a:spcBef>
                <a:spcPts val="0"/>
              </a:spcBef>
              <a:spcAft>
                <a:spcPts val="0"/>
              </a:spcAft>
            </a:pPr>
            <a:r>
              <a:rPr lang="en-US" sz="2000" dirty="0"/>
              <a:t>HIV-Lung Microbiome (Indiana </a:t>
            </a:r>
            <a:r>
              <a:rPr lang="en-US" sz="2000" dirty="0" err="1"/>
              <a:t>Univ</a:t>
            </a:r>
            <a:r>
              <a:rPr lang="en-US" sz="2000" dirty="0"/>
              <a:t>)</a:t>
            </a:r>
          </a:p>
          <a:p>
            <a:pPr marL="0">
              <a:lnSpc>
                <a:spcPct val="100000"/>
              </a:lnSpc>
              <a:spcBef>
                <a:spcPts val="0"/>
              </a:spcBef>
              <a:spcAft>
                <a:spcPts val="0"/>
              </a:spcAft>
            </a:pPr>
            <a:r>
              <a:rPr lang="en-US" sz="2000" dirty="0"/>
              <a:t>Cocaine addiction</a:t>
            </a:r>
          </a:p>
          <a:p>
            <a:pPr marL="0">
              <a:lnSpc>
                <a:spcPct val="100000"/>
              </a:lnSpc>
              <a:spcBef>
                <a:spcPts val="0"/>
              </a:spcBef>
              <a:spcAft>
                <a:spcPts val="0"/>
              </a:spcAft>
            </a:pPr>
            <a:r>
              <a:rPr lang="en-US" sz="2000" dirty="0"/>
              <a:t>Fungal - respiratory (Harvard)</a:t>
            </a:r>
          </a:p>
          <a:p>
            <a:pPr marL="0">
              <a:lnSpc>
                <a:spcPct val="100000"/>
              </a:lnSpc>
              <a:spcBef>
                <a:spcPts val="0"/>
              </a:spcBef>
              <a:spcAft>
                <a:spcPts val="0"/>
              </a:spcAft>
            </a:pPr>
            <a:r>
              <a:rPr lang="en-US" sz="2000" dirty="0"/>
              <a:t>Vitamin D - respiratory (Harvard)</a:t>
            </a:r>
          </a:p>
          <a:p>
            <a:pPr marL="0">
              <a:lnSpc>
                <a:spcPct val="100000"/>
              </a:lnSpc>
              <a:spcBef>
                <a:spcPts val="0"/>
              </a:spcBef>
              <a:spcAft>
                <a:spcPts val="0"/>
              </a:spcAft>
            </a:pPr>
            <a:r>
              <a:rPr lang="en-US" sz="2000" dirty="0"/>
              <a:t>Cancer (UCHC)</a:t>
            </a:r>
          </a:p>
          <a:p>
            <a:pPr marL="0">
              <a:lnSpc>
                <a:spcPct val="100000"/>
              </a:lnSpc>
              <a:spcBef>
                <a:spcPts val="0"/>
              </a:spcBef>
              <a:spcAft>
                <a:spcPts val="0"/>
              </a:spcAft>
            </a:pPr>
            <a:r>
              <a:rPr lang="en-US" sz="2000" dirty="0"/>
              <a:t>Parkinson’s Disease</a:t>
            </a:r>
          </a:p>
          <a:p>
            <a:pPr marL="0">
              <a:lnSpc>
                <a:spcPct val="100000"/>
              </a:lnSpc>
              <a:spcBef>
                <a:spcPts val="0"/>
              </a:spcBef>
              <a:spcAft>
                <a:spcPts val="0"/>
              </a:spcAft>
            </a:pPr>
            <a:r>
              <a:rPr lang="en-US" sz="2000" dirty="0"/>
              <a:t>Neonatal-breast milk (CCMC, Harvard/BC)</a:t>
            </a:r>
          </a:p>
          <a:p>
            <a:pPr marL="0">
              <a:lnSpc>
                <a:spcPct val="100000"/>
              </a:lnSpc>
              <a:spcBef>
                <a:spcPts val="0"/>
              </a:spcBef>
              <a:spcAft>
                <a:spcPts val="0"/>
              </a:spcAft>
            </a:pPr>
            <a:r>
              <a:rPr lang="en-US" sz="2000" dirty="0"/>
              <a:t>Fecal transplants and C. difficile (Harvard)</a:t>
            </a:r>
          </a:p>
          <a:p>
            <a:pPr marL="0">
              <a:lnSpc>
                <a:spcPct val="100000"/>
              </a:lnSpc>
              <a:spcBef>
                <a:spcPts val="0"/>
              </a:spcBef>
              <a:spcAft>
                <a:spcPts val="0"/>
              </a:spcAft>
            </a:pPr>
            <a:r>
              <a:rPr lang="en-US" sz="2000" dirty="0"/>
              <a:t>Host genotype and microbiome</a:t>
            </a:r>
          </a:p>
          <a:p>
            <a:pPr marL="0">
              <a:lnSpc>
                <a:spcPct val="100000"/>
              </a:lnSpc>
              <a:spcBef>
                <a:spcPts val="0"/>
              </a:spcBef>
              <a:spcAft>
                <a:spcPts val="0"/>
              </a:spcAft>
            </a:pPr>
            <a:r>
              <a:rPr lang="en-US" sz="2000" dirty="0"/>
              <a:t>Acne, Psoriasis, other skin diseases</a:t>
            </a:r>
          </a:p>
          <a:p>
            <a:pPr marL="0">
              <a:lnSpc>
                <a:spcPct val="100000"/>
              </a:lnSpc>
              <a:spcBef>
                <a:spcPts val="0"/>
              </a:spcBef>
              <a:spcAft>
                <a:spcPts val="0"/>
              </a:spcAft>
            </a:pPr>
            <a:r>
              <a:rPr lang="en-US" sz="2000" dirty="0"/>
              <a:t>Bariatric surgery (Hartford Hospital)</a:t>
            </a:r>
          </a:p>
          <a:p>
            <a:pPr marL="0">
              <a:lnSpc>
                <a:spcPct val="100000"/>
              </a:lnSpc>
              <a:spcBef>
                <a:spcPts val="0"/>
              </a:spcBef>
              <a:spcAft>
                <a:spcPts val="0"/>
              </a:spcAft>
            </a:pPr>
            <a:r>
              <a:rPr lang="en-US" sz="2000" dirty="0"/>
              <a:t>Athlete microbiomes</a:t>
            </a:r>
          </a:p>
          <a:p>
            <a:pPr marL="0">
              <a:lnSpc>
                <a:spcPct val="100000"/>
              </a:lnSpc>
              <a:spcBef>
                <a:spcPts val="0"/>
              </a:spcBef>
              <a:spcAft>
                <a:spcPts val="0"/>
              </a:spcAft>
            </a:pPr>
            <a:r>
              <a:rPr lang="en-US" sz="2000" dirty="0"/>
              <a:t>Sickle Cell disease</a:t>
            </a:r>
          </a:p>
          <a:p>
            <a:pPr marL="0">
              <a:lnSpc>
                <a:spcPct val="100000"/>
              </a:lnSpc>
              <a:spcBef>
                <a:spcPts val="0"/>
              </a:spcBef>
              <a:spcAft>
                <a:spcPts val="0"/>
              </a:spcAft>
            </a:pPr>
            <a:r>
              <a:rPr lang="en-US" sz="2000" dirty="0"/>
              <a:t>Diabetes (Stanford)</a:t>
            </a:r>
          </a:p>
          <a:p>
            <a:pPr marL="0">
              <a:lnSpc>
                <a:spcPct val="100000"/>
              </a:lnSpc>
              <a:spcBef>
                <a:spcPts val="0"/>
              </a:spcBef>
              <a:spcAft>
                <a:spcPts val="0"/>
              </a:spcAft>
            </a:pPr>
            <a:r>
              <a:rPr lang="en-US" sz="2000" dirty="0"/>
              <a:t>Pneumococcus vaccine (Bangladesh, Gambia)</a:t>
            </a:r>
          </a:p>
          <a:p>
            <a:pPr marL="0">
              <a:lnSpc>
                <a:spcPct val="100000"/>
              </a:lnSpc>
              <a:spcBef>
                <a:spcPts val="0"/>
              </a:spcBef>
              <a:spcAft>
                <a:spcPts val="0"/>
              </a:spcAft>
            </a:pPr>
            <a:r>
              <a:rPr lang="en-US" sz="2000" dirty="0"/>
              <a:t>Bacterial vaginosis (Wash U)</a:t>
            </a:r>
          </a:p>
          <a:p>
            <a:pPr marL="0">
              <a:lnSpc>
                <a:spcPct val="100000"/>
              </a:lnSpc>
              <a:spcBef>
                <a:spcPts val="0"/>
              </a:spcBef>
              <a:spcAft>
                <a:spcPts val="0"/>
              </a:spcAft>
            </a:pPr>
            <a:r>
              <a:rPr lang="en-US" sz="2000" dirty="0" err="1"/>
              <a:t>etc</a:t>
            </a:r>
            <a:endParaRPr lang="en-US" sz="2000" dirty="0"/>
          </a:p>
          <a:p>
            <a:pPr marL="0">
              <a:lnSpc>
                <a:spcPct val="100000"/>
              </a:lnSpc>
              <a:spcBef>
                <a:spcPts val="0"/>
              </a:spcBef>
              <a:spcAft>
                <a:spcPts val="0"/>
              </a:spcAft>
            </a:pPr>
            <a:endParaRPr lang="en-US" sz="2000" dirty="0"/>
          </a:p>
        </p:txBody>
      </p:sp>
      <p:sp>
        <p:nvSpPr>
          <p:cNvPr id="5" name="TextBox 4">
            <a:extLst>
              <a:ext uri="{FF2B5EF4-FFF2-40B4-BE49-F238E27FC236}">
                <a16:creationId xmlns:a16="http://schemas.microsoft.com/office/drawing/2014/main" id="{A5DAFDFB-67E9-3144-B480-F99E18EED27D}"/>
              </a:ext>
            </a:extLst>
          </p:cNvPr>
          <p:cNvSpPr txBox="1"/>
          <p:nvPr/>
        </p:nvSpPr>
        <p:spPr>
          <a:xfrm>
            <a:off x="4815974" y="1754088"/>
            <a:ext cx="3753852" cy="1569660"/>
          </a:xfrm>
          <a:prstGeom prst="rect">
            <a:avLst/>
          </a:prstGeom>
          <a:solidFill>
            <a:schemeClr val="tx1"/>
          </a:solidFill>
        </p:spPr>
        <p:txBody>
          <a:bodyPr wrap="square" rtlCol="0">
            <a:spAutoFit/>
          </a:bodyPr>
          <a:lstStyle/>
          <a:p>
            <a:r>
              <a:rPr lang="en-US" sz="2400" dirty="0">
                <a:solidFill>
                  <a:schemeClr val="bg1"/>
                </a:solidFill>
              </a:rPr>
              <a:t>Some day there will be microbial diagnostics, treatments for many of these.</a:t>
            </a:r>
          </a:p>
        </p:txBody>
      </p:sp>
    </p:spTree>
    <p:extLst>
      <p:ext uri="{BB962C8B-B14F-4D97-AF65-F5344CB8AC3E}">
        <p14:creationId xmlns:p14="http://schemas.microsoft.com/office/powerpoint/2010/main" val="479535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8"/>
          <p:cNvSpPr>
            <a:spLocks noGrp="1"/>
          </p:cNvSpPr>
          <p:nvPr>
            <p:ph type="title"/>
          </p:nvPr>
        </p:nvSpPr>
        <p:spPr>
          <a:xfrm>
            <a:off x="603983" y="-334950"/>
            <a:ext cx="8374914" cy="1143000"/>
          </a:xfrm>
        </p:spPr>
        <p:txBody>
          <a:bodyPr/>
          <a:lstStyle/>
          <a:p>
            <a:r>
              <a:rPr lang="en-US" dirty="0">
                <a:latin typeface="Trebuchet MS" charset="0"/>
                <a:ea typeface="ＭＳ Ｐゴシック" charset="0"/>
                <a:cs typeface="ＭＳ Ｐゴシック" charset="0"/>
              </a:rPr>
              <a:t>Acknowledgments</a:t>
            </a:r>
            <a:endParaRPr lang="en-US" dirty="0">
              <a:solidFill>
                <a:srgbClr val="FF0000"/>
              </a:solidFill>
              <a:latin typeface="Trebuchet MS" charset="0"/>
              <a:ea typeface="ＭＳ Ｐゴシック" charset="0"/>
              <a:cs typeface="ＭＳ Ｐゴシック" charset="0"/>
            </a:endParaRPr>
          </a:p>
        </p:txBody>
      </p:sp>
      <p:sp>
        <p:nvSpPr>
          <p:cNvPr id="4" name="TextBox 3"/>
          <p:cNvSpPr txBox="1">
            <a:spLocks noChangeArrowheads="1"/>
          </p:cNvSpPr>
          <p:nvPr/>
        </p:nvSpPr>
        <p:spPr bwMode="auto">
          <a:xfrm>
            <a:off x="520693" y="547452"/>
            <a:ext cx="7010400" cy="4154984"/>
          </a:xfrm>
          <a:prstGeom prst="rect">
            <a:avLst/>
          </a:prstGeom>
          <a:solidFill>
            <a:schemeClr val="accent6">
              <a:lumMod val="20000"/>
              <a:lumOff val="80000"/>
            </a:schemeClr>
          </a:solidFill>
          <a:ln w="9525">
            <a:noFill/>
            <a:miter lim="800000"/>
            <a:headEnd/>
            <a:tailEnd/>
          </a:ln>
        </p:spPr>
        <p:txBody>
          <a:bodyPr wrap="square">
            <a:spAutoFit/>
          </a:bodyPr>
          <a:lstStyle/>
          <a:p>
            <a:pPr>
              <a:defRPr/>
            </a:pPr>
            <a:r>
              <a:rPr lang="en-US" sz="2400" b="1" dirty="0">
                <a:solidFill>
                  <a:schemeClr val="bg1">
                    <a:lumMod val="25000"/>
                  </a:schemeClr>
                </a:solidFill>
                <a:ea typeface="ＭＳ Ｐゴシック" pitchFamily="34" charset="-128"/>
                <a:cs typeface="+mn-cs"/>
              </a:rPr>
              <a:t>Jackson Laboratory for Genomic Medicine</a:t>
            </a:r>
          </a:p>
          <a:p>
            <a:pPr>
              <a:buFont typeface="Arial" pitchFamily="34" charset="0"/>
              <a:buChar char="•"/>
              <a:defRPr/>
            </a:pPr>
            <a:r>
              <a:rPr lang="en-US" sz="1600" dirty="0">
                <a:solidFill>
                  <a:schemeClr val="bg1">
                    <a:lumMod val="25000"/>
                  </a:schemeClr>
                </a:solidFill>
                <a:ea typeface="ＭＳ Ｐゴシック" pitchFamily="34" charset="-128"/>
              </a:rPr>
              <a:t> Erica </a:t>
            </a:r>
            <a:r>
              <a:rPr lang="en-US" sz="1600" dirty="0" err="1">
                <a:solidFill>
                  <a:schemeClr val="bg1">
                    <a:lumMod val="25000"/>
                  </a:schemeClr>
                </a:solidFill>
                <a:ea typeface="ＭＳ Ｐゴシック" pitchFamily="34" charset="-128"/>
              </a:rPr>
              <a:t>Sodergren</a:t>
            </a:r>
            <a:endParaRPr lang="en-US" sz="1600" dirty="0">
              <a:solidFill>
                <a:schemeClr val="bg1">
                  <a:lumMod val="25000"/>
                </a:schemeClr>
              </a:solidFill>
              <a:ea typeface="ＭＳ Ｐゴシック" pitchFamily="34" charset="-128"/>
            </a:endParaRPr>
          </a:p>
          <a:p>
            <a:pPr>
              <a:buFont typeface="Arial" pitchFamily="34" charset="0"/>
              <a:buChar char="•"/>
              <a:defRPr/>
            </a:pPr>
            <a:r>
              <a:rPr lang="en-US" sz="1600" dirty="0">
                <a:solidFill>
                  <a:schemeClr val="bg1">
                    <a:lumMod val="25000"/>
                  </a:schemeClr>
                </a:solidFill>
                <a:ea typeface="ＭＳ Ｐゴシック" pitchFamily="34" charset="-128"/>
              </a:rPr>
              <a:t> Mark Adams</a:t>
            </a:r>
          </a:p>
          <a:p>
            <a:pPr>
              <a:buFont typeface="Arial" pitchFamily="34" charset="0"/>
              <a:buChar char="•"/>
              <a:defRPr/>
            </a:pPr>
            <a:r>
              <a:rPr lang="en-US" sz="1600" dirty="0">
                <a:solidFill>
                  <a:schemeClr val="bg1">
                    <a:lumMod val="25000"/>
                  </a:schemeClr>
                </a:solidFill>
                <a:ea typeface="ＭＳ Ｐゴシック" pitchFamily="34" charset="-128"/>
              </a:rPr>
              <a:t> Shana Leopold</a:t>
            </a:r>
          </a:p>
          <a:p>
            <a:pPr>
              <a:buFont typeface="Arial" pitchFamily="34" charset="0"/>
              <a:buChar char="•"/>
              <a:defRPr/>
            </a:pPr>
            <a:r>
              <a:rPr lang="en-US" sz="1600" dirty="0">
                <a:solidFill>
                  <a:schemeClr val="bg1">
                    <a:lumMod val="25000"/>
                  </a:schemeClr>
                </a:solidFill>
                <a:ea typeface="ＭＳ Ｐゴシック" pitchFamily="34" charset="-128"/>
              </a:rPr>
              <a:t> Dong-</a:t>
            </a:r>
            <a:r>
              <a:rPr lang="en-US" sz="1600" dirty="0" err="1">
                <a:solidFill>
                  <a:schemeClr val="bg1">
                    <a:lumMod val="25000"/>
                  </a:schemeClr>
                </a:solidFill>
                <a:ea typeface="ＭＳ Ｐゴシック" pitchFamily="34" charset="-128"/>
              </a:rPr>
              <a:t>binh</a:t>
            </a:r>
            <a:r>
              <a:rPr lang="en-US" sz="1600" dirty="0">
                <a:solidFill>
                  <a:schemeClr val="bg1">
                    <a:lumMod val="25000"/>
                  </a:schemeClr>
                </a:solidFill>
                <a:ea typeface="ＭＳ Ｐゴシック" pitchFamily="34" charset="-128"/>
              </a:rPr>
              <a:t> Tran</a:t>
            </a:r>
          </a:p>
          <a:p>
            <a:pPr>
              <a:buFont typeface="Arial" pitchFamily="34" charset="0"/>
              <a:buChar char="•"/>
              <a:defRPr/>
            </a:pPr>
            <a:r>
              <a:rPr lang="en-US" sz="1600" dirty="0">
                <a:solidFill>
                  <a:schemeClr val="bg1">
                    <a:lumMod val="25000"/>
                  </a:schemeClr>
                </a:solidFill>
                <a:ea typeface="ＭＳ Ｐゴシック" pitchFamily="34" charset="-128"/>
              </a:rPr>
              <a:t> </a:t>
            </a:r>
            <a:r>
              <a:rPr lang="en-US" sz="1600" dirty="0" err="1">
                <a:solidFill>
                  <a:schemeClr val="bg1">
                    <a:lumMod val="25000"/>
                  </a:schemeClr>
                </a:solidFill>
                <a:ea typeface="ＭＳ Ｐゴシック" pitchFamily="34" charset="-128"/>
              </a:rPr>
              <a:t>Purva</a:t>
            </a:r>
            <a:r>
              <a:rPr lang="en-US" sz="1600" dirty="0">
                <a:solidFill>
                  <a:schemeClr val="bg1">
                    <a:lumMod val="25000"/>
                  </a:schemeClr>
                </a:solidFill>
                <a:ea typeface="ＭＳ Ｐゴシック" pitchFamily="34" charset="-128"/>
              </a:rPr>
              <a:t> Vats</a:t>
            </a:r>
          </a:p>
          <a:p>
            <a:pPr>
              <a:buFont typeface="Arial" pitchFamily="34" charset="0"/>
              <a:buChar char="•"/>
              <a:defRPr/>
            </a:pPr>
            <a:r>
              <a:rPr lang="en-US" sz="1600" dirty="0">
                <a:solidFill>
                  <a:schemeClr val="bg1">
                    <a:lumMod val="25000"/>
                  </a:schemeClr>
                </a:solidFill>
                <a:ea typeface="ＭＳ Ｐゴシック" pitchFamily="34" charset="-128"/>
              </a:rPr>
              <a:t> Sai </a:t>
            </a:r>
            <a:r>
              <a:rPr lang="en-US" sz="1600" dirty="0" err="1">
                <a:solidFill>
                  <a:schemeClr val="bg1">
                    <a:lumMod val="25000"/>
                  </a:schemeClr>
                </a:solidFill>
                <a:ea typeface="ＭＳ Ｐゴシック" pitchFamily="34" charset="-128"/>
              </a:rPr>
              <a:t>Lek</a:t>
            </a:r>
            <a:endParaRPr lang="en-US" sz="1600" dirty="0">
              <a:solidFill>
                <a:schemeClr val="bg1">
                  <a:lumMod val="25000"/>
                </a:schemeClr>
              </a:solidFill>
              <a:ea typeface="ＭＳ Ｐゴシック" pitchFamily="34" charset="-128"/>
            </a:endParaRPr>
          </a:p>
          <a:p>
            <a:pPr>
              <a:buFont typeface="Arial" pitchFamily="34" charset="0"/>
              <a:buChar char="•"/>
              <a:defRPr/>
            </a:pPr>
            <a:r>
              <a:rPr lang="en-US" sz="1600" dirty="0">
                <a:solidFill>
                  <a:schemeClr val="bg1">
                    <a:lumMod val="25000"/>
                  </a:schemeClr>
                </a:solidFill>
                <a:ea typeface="ＭＳ Ｐゴシック" pitchFamily="34" charset="-128"/>
              </a:rPr>
              <a:t> Katie Teeter</a:t>
            </a:r>
          </a:p>
          <a:p>
            <a:pPr>
              <a:buFont typeface="Arial" pitchFamily="34" charset="0"/>
              <a:buChar char="•"/>
              <a:defRPr/>
            </a:pPr>
            <a:r>
              <a:rPr lang="en-US" sz="1600" dirty="0">
                <a:solidFill>
                  <a:schemeClr val="bg1">
                    <a:lumMod val="25000"/>
                  </a:schemeClr>
                </a:solidFill>
                <a:ea typeface="ＭＳ Ｐゴシック" pitchFamily="34" charset="-128"/>
              </a:rPr>
              <a:t> Lauren Petersen</a:t>
            </a:r>
          </a:p>
          <a:p>
            <a:pPr>
              <a:buFont typeface="Arial" pitchFamily="34" charset="0"/>
              <a:buChar char="•"/>
              <a:defRPr/>
            </a:pPr>
            <a:r>
              <a:rPr lang="en-US" sz="1600" dirty="0">
                <a:solidFill>
                  <a:schemeClr val="bg1">
                    <a:lumMod val="25000"/>
                  </a:schemeClr>
                </a:solidFill>
                <a:ea typeface="ＭＳ Ｐゴシック" pitchFamily="34" charset="-128"/>
              </a:rPr>
              <a:t> </a:t>
            </a:r>
            <a:r>
              <a:rPr lang="en-US" sz="1600" dirty="0" err="1">
                <a:solidFill>
                  <a:schemeClr val="bg1">
                    <a:lumMod val="25000"/>
                  </a:schemeClr>
                </a:solidFill>
                <a:ea typeface="ＭＳ Ｐゴシック" pitchFamily="34" charset="-128"/>
              </a:rPr>
              <a:t>Hoan</a:t>
            </a:r>
            <a:r>
              <a:rPr lang="en-US" sz="1600" dirty="0">
                <a:solidFill>
                  <a:schemeClr val="bg1">
                    <a:lumMod val="25000"/>
                  </a:schemeClr>
                </a:solidFill>
                <a:ea typeface="ＭＳ Ｐゴシック" pitchFamily="34" charset="-128"/>
              </a:rPr>
              <a:t> Nguyen</a:t>
            </a:r>
          </a:p>
          <a:p>
            <a:pPr>
              <a:buFont typeface="Arial" pitchFamily="34" charset="0"/>
              <a:buChar char="•"/>
              <a:defRPr/>
            </a:pPr>
            <a:r>
              <a:rPr lang="en-US" sz="1600" dirty="0">
                <a:solidFill>
                  <a:schemeClr val="bg1">
                    <a:lumMod val="25000"/>
                  </a:schemeClr>
                </a:solidFill>
                <a:ea typeface="ＭＳ Ｐゴシック" pitchFamily="34" charset="-128"/>
              </a:rPr>
              <a:t> Jennifer Chung</a:t>
            </a:r>
          </a:p>
          <a:p>
            <a:pPr>
              <a:buFont typeface="Arial" pitchFamily="34" charset="0"/>
              <a:buChar char="•"/>
              <a:defRPr/>
            </a:pPr>
            <a:r>
              <a:rPr lang="en-US" sz="1600" dirty="0">
                <a:solidFill>
                  <a:schemeClr val="bg1">
                    <a:lumMod val="25000"/>
                  </a:schemeClr>
                </a:solidFill>
                <a:ea typeface="ＭＳ Ｐゴシック" pitchFamily="34" charset="-128"/>
              </a:rPr>
              <a:t> Jethro Johnson</a:t>
            </a:r>
          </a:p>
          <a:p>
            <a:pPr>
              <a:buFont typeface="Arial" pitchFamily="34" charset="0"/>
              <a:buChar char="•"/>
              <a:defRPr/>
            </a:pPr>
            <a:r>
              <a:rPr lang="en-US" sz="1600" dirty="0">
                <a:solidFill>
                  <a:schemeClr val="bg1">
                    <a:lumMod val="25000"/>
                  </a:schemeClr>
                </a:solidFill>
                <a:ea typeface="ＭＳ Ｐゴシック" pitchFamily="34" charset="-128"/>
              </a:rPr>
              <a:t> Xin Zhou</a:t>
            </a:r>
          </a:p>
          <a:p>
            <a:pPr>
              <a:buFont typeface="Arial" pitchFamily="34" charset="0"/>
              <a:buChar char="•"/>
              <a:defRPr/>
            </a:pPr>
            <a:r>
              <a:rPr lang="en-US" sz="1600" dirty="0">
                <a:solidFill>
                  <a:schemeClr val="bg1">
                    <a:lumMod val="25000"/>
                  </a:schemeClr>
                </a:solidFill>
                <a:ea typeface="ＭＳ Ｐゴシック" pitchFamily="34" charset="-128"/>
              </a:rPr>
              <a:t> Dan Philips</a:t>
            </a:r>
          </a:p>
          <a:p>
            <a:pPr>
              <a:buFont typeface="Arial" pitchFamily="34" charset="0"/>
              <a:buChar char="•"/>
              <a:defRPr/>
            </a:pPr>
            <a:r>
              <a:rPr lang="en-US" sz="1600" dirty="0">
                <a:solidFill>
                  <a:schemeClr val="bg1">
                    <a:lumMod val="25000"/>
                  </a:schemeClr>
                </a:solidFill>
                <a:ea typeface="ＭＳ Ｐゴシック" pitchFamily="34" charset="-128"/>
              </a:rPr>
              <a:t> Joe Brown</a:t>
            </a:r>
          </a:p>
          <a:p>
            <a:pPr>
              <a:buFont typeface="Arial" pitchFamily="34" charset="0"/>
              <a:buChar char="•"/>
              <a:defRPr/>
            </a:pPr>
            <a:r>
              <a:rPr lang="en-US" sz="1600" dirty="0">
                <a:solidFill>
                  <a:schemeClr val="bg1">
                    <a:lumMod val="25000"/>
                  </a:schemeClr>
                </a:solidFill>
                <a:ea typeface="ＭＳ Ｐゴシック" pitchFamily="34" charset="-128"/>
              </a:rPr>
              <a:t> </a:t>
            </a:r>
            <a:r>
              <a:rPr lang="en-US" sz="1600" dirty="0" err="1">
                <a:solidFill>
                  <a:schemeClr val="bg1">
                    <a:lumMod val="25000"/>
                  </a:schemeClr>
                </a:solidFill>
                <a:ea typeface="ＭＳ Ｐゴシック" pitchFamily="34" charset="-128"/>
              </a:rPr>
              <a:t>Yini</a:t>
            </a:r>
            <a:r>
              <a:rPr lang="en-US" sz="1600" dirty="0">
                <a:solidFill>
                  <a:schemeClr val="bg1">
                    <a:lumMod val="25000"/>
                  </a:schemeClr>
                </a:solidFill>
                <a:ea typeface="ＭＳ Ｐゴシック" pitchFamily="34" charset="-128"/>
              </a:rPr>
              <a:t> </a:t>
            </a:r>
            <a:r>
              <a:rPr lang="en-US" sz="1600" dirty="0" err="1">
                <a:solidFill>
                  <a:schemeClr val="bg1">
                    <a:lumMod val="25000"/>
                  </a:schemeClr>
                </a:solidFill>
                <a:ea typeface="ＭＳ Ｐゴシック" pitchFamily="34" charset="-128"/>
              </a:rPr>
              <a:t>Lek</a:t>
            </a:r>
            <a:endParaRPr lang="en-US" sz="1600" dirty="0">
              <a:solidFill>
                <a:schemeClr val="bg1">
                  <a:lumMod val="25000"/>
                </a:schemeClr>
              </a:solidFill>
              <a:ea typeface="ＭＳ Ｐゴシック" pitchFamily="34" charset="-128"/>
            </a:endParaRPr>
          </a:p>
        </p:txBody>
      </p:sp>
      <p:sp>
        <p:nvSpPr>
          <p:cNvPr id="37894" name="TextBox 6"/>
          <p:cNvSpPr txBox="1">
            <a:spLocks noChangeArrowheads="1"/>
          </p:cNvSpPr>
          <p:nvPr/>
        </p:nvSpPr>
        <p:spPr bwMode="auto">
          <a:xfrm>
            <a:off x="5390706" y="1024707"/>
            <a:ext cx="3600893" cy="1077218"/>
          </a:xfrm>
          <a:prstGeom prst="rect">
            <a:avLst/>
          </a:prstGeom>
          <a:solidFill>
            <a:schemeClr val="accent5">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Current Funding</a:t>
            </a:r>
            <a:r>
              <a:rPr lang="en-US" dirty="0"/>
              <a:t>: </a:t>
            </a:r>
            <a:r>
              <a:rPr lang="en-US" sz="2000" b="1" dirty="0"/>
              <a:t>NIH, NSF, </a:t>
            </a:r>
            <a:r>
              <a:rPr lang="en-US" sz="2000" b="1" dirty="0" err="1"/>
              <a:t>bioMerieux</a:t>
            </a:r>
            <a:r>
              <a:rPr lang="en-US" sz="2000" b="1" dirty="0"/>
              <a:t>, Moffitt Cancer Center</a:t>
            </a:r>
          </a:p>
        </p:txBody>
      </p:sp>
      <p:pic>
        <p:nvPicPr>
          <p:cNvPr id="5" name="Picture 4" descr="erica.jpe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88899" y="1024707"/>
            <a:ext cx="760911" cy="892813"/>
          </a:xfrm>
          <a:prstGeom prst="rect">
            <a:avLst/>
          </a:prstGeom>
        </p:spPr>
      </p:pic>
      <p:sp>
        <p:nvSpPr>
          <p:cNvPr id="6" name="TextBox 5"/>
          <p:cNvSpPr txBox="1"/>
          <p:nvPr/>
        </p:nvSpPr>
        <p:spPr>
          <a:xfrm>
            <a:off x="2492589" y="2058224"/>
            <a:ext cx="2440913" cy="2031325"/>
          </a:xfrm>
          <a:prstGeom prst="rect">
            <a:avLst/>
          </a:prstGeom>
          <a:solidFill>
            <a:srgbClr val="FFFF00"/>
          </a:solidFill>
        </p:spPr>
        <p:txBody>
          <a:bodyPr wrap="square" rtlCol="0">
            <a:spAutoFit/>
          </a:bodyPr>
          <a:lstStyle/>
          <a:p>
            <a:r>
              <a:rPr lang="en-US" b="1" dirty="0"/>
              <a:t>Jackson Laboratory Bar Harbor </a:t>
            </a:r>
          </a:p>
          <a:p>
            <a:r>
              <a:rPr lang="en-US" b="1" dirty="0"/>
              <a:t>Elissa Chesler</a:t>
            </a:r>
          </a:p>
          <a:p>
            <a:r>
              <a:rPr lang="en-US" b="1" dirty="0"/>
              <a:t>Jason Bubier</a:t>
            </a:r>
          </a:p>
          <a:p>
            <a:r>
              <a:rPr lang="en-US" b="1" dirty="0"/>
              <a:t>Gary Churchill,</a:t>
            </a:r>
          </a:p>
          <a:p>
            <a:r>
              <a:rPr lang="en-US" b="1" dirty="0"/>
              <a:t>Karen Svenson, many others</a:t>
            </a:r>
          </a:p>
        </p:txBody>
      </p:sp>
      <p:sp>
        <p:nvSpPr>
          <p:cNvPr id="3" name="TextBox 2"/>
          <p:cNvSpPr txBox="1"/>
          <p:nvPr/>
        </p:nvSpPr>
        <p:spPr>
          <a:xfrm>
            <a:off x="6094125" y="2392293"/>
            <a:ext cx="2980266" cy="1384995"/>
          </a:xfrm>
          <a:prstGeom prst="rect">
            <a:avLst/>
          </a:prstGeom>
          <a:solidFill>
            <a:srgbClr val="FF0000"/>
          </a:solidFill>
        </p:spPr>
        <p:txBody>
          <a:bodyPr wrap="square" rtlCol="0">
            <a:spAutoFit/>
          </a:bodyPr>
          <a:lstStyle/>
          <a:p>
            <a:r>
              <a:rPr lang="en-US" sz="2800" dirty="0">
                <a:solidFill>
                  <a:srgbClr val="FFFFFF"/>
                </a:solidFill>
              </a:rPr>
              <a:t>Thank you to the subjects and their families</a:t>
            </a:r>
          </a:p>
        </p:txBody>
      </p:sp>
      <p:sp>
        <p:nvSpPr>
          <p:cNvPr id="12" name="TextBox 11"/>
          <p:cNvSpPr txBox="1"/>
          <p:nvPr/>
        </p:nvSpPr>
        <p:spPr>
          <a:xfrm>
            <a:off x="2172991" y="4748783"/>
            <a:ext cx="6801666" cy="1969770"/>
          </a:xfrm>
          <a:prstGeom prst="rect">
            <a:avLst/>
          </a:prstGeom>
          <a:solidFill>
            <a:schemeClr val="accent1">
              <a:lumMod val="20000"/>
              <a:lumOff val="80000"/>
            </a:schemeClr>
          </a:solidFill>
        </p:spPr>
        <p:txBody>
          <a:bodyPr wrap="square" numCol="1" rtlCol="0">
            <a:spAutoFit/>
          </a:bodyPr>
          <a:lstStyle/>
          <a:p>
            <a:pPr defTabSz="457200">
              <a:defRPr/>
            </a:pPr>
            <a:r>
              <a:rPr lang="en-US" sz="2400" b="1" dirty="0">
                <a:solidFill>
                  <a:prstClr val="white">
                    <a:lumMod val="25000"/>
                  </a:prstClr>
                </a:solidFill>
                <a:ea typeface="ＭＳ Ｐゴシック" pitchFamily="34" charset="-128"/>
              </a:rPr>
              <a:t>Clinical</a:t>
            </a:r>
          </a:p>
          <a:p>
            <a:pPr>
              <a:buFont typeface="Arial" pitchFamily="34" charset="0"/>
              <a:buChar char="•"/>
              <a:defRPr/>
            </a:pPr>
            <a:r>
              <a:rPr lang="en-US" sz="1600" dirty="0">
                <a:solidFill>
                  <a:prstClr val="white">
                    <a:lumMod val="25000"/>
                  </a:prstClr>
                </a:solidFill>
                <a:ea typeface="ＭＳ Ｐゴシック" pitchFamily="34" charset="-128"/>
              </a:rPr>
              <a:t> Homer Twigg, Ind. Univ. Med. Sch. • </a:t>
            </a:r>
            <a:r>
              <a:rPr lang="en-US" sz="1600" dirty="0" err="1">
                <a:solidFill>
                  <a:prstClr val="white">
                    <a:lumMod val="25000"/>
                  </a:prstClr>
                </a:solidFill>
                <a:ea typeface="ＭＳ Ｐゴシック" pitchFamily="34" charset="-128"/>
              </a:rPr>
              <a:t>Pavlos</a:t>
            </a:r>
            <a:r>
              <a:rPr lang="en-US" sz="1600" dirty="0">
                <a:solidFill>
                  <a:prstClr val="white">
                    <a:lumMod val="25000"/>
                  </a:prstClr>
                </a:solidFill>
                <a:ea typeface="ＭＳ Ｐゴシック" pitchFamily="34" charset="-128"/>
              </a:rPr>
              <a:t> </a:t>
            </a:r>
            <a:r>
              <a:rPr lang="en-US" sz="1600" dirty="0" err="1">
                <a:solidFill>
                  <a:prstClr val="white">
                    <a:lumMod val="25000"/>
                  </a:prstClr>
                </a:solidFill>
                <a:ea typeface="ＭＳ Ｐゴシック" pitchFamily="34" charset="-128"/>
              </a:rPr>
              <a:t>Papasavas</a:t>
            </a:r>
            <a:r>
              <a:rPr lang="en-US" sz="1600" dirty="0">
                <a:solidFill>
                  <a:prstClr val="white">
                    <a:lumMod val="25000"/>
                  </a:prstClr>
                </a:solidFill>
                <a:ea typeface="ＭＳ Ｐゴシック" pitchFamily="34" charset="-128"/>
              </a:rPr>
              <a:t>, Hartford Hosp.</a:t>
            </a:r>
          </a:p>
          <a:p>
            <a:pPr>
              <a:buFont typeface="Arial" pitchFamily="34" charset="0"/>
              <a:buChar char="•"/>
              <a:defRPr/>
            </a:pPr>
            <a:r>
              <a:rPr lang="en-US" sz="1600" dirty="0">
                <a:solidFill>
                  <a:prstClr val="white">
                    <a:lumMod val="25000"/>
                  </a:prstClr>
                </a:solidFill>
                <a:ea typeface="ＭＳ Ｐゴシック" pitchFamily="34" charset="-128"/>
              </a:rPr>
              <a:t> Janko </a:t>
            </a:r>
            <a:r>
              <a:rPr lang="en-US" sz="1600" dirty="0" err="1"/>
              <a:t>Nikolich-Zugich</a:t>
            </a:r>
            <a:r>
              <a:rPr lang="en-US" sz="1600" dirty="0"/>
              <a:t>, U. Arizona</a:t>
            </a:r>
            <a:r>
              <a:rPr lang="en-US" sz="1600" dirty="0">
                <a:solidFill>
                  <a:prstClr val="white">
                    <a:lumMod val="25000"/>
                  </a:prstClr>
                </a:solidFill>
                <a:ea typeface="ＭＳ Ｐゴシック" pitchFamily="34" charset="-128"/>
              </a:rPr>
              <a:t>	  • Diane Gold, Harvard</a:t>
            </a:r>
          </a:p>
          <a:p>
            <a:pPr defTabSz="457200">
              <a:buFont typeface="Arial" pitchFamily="34" charset="0"/>
              <a:buChar char="•"/>
              <a:defRPr/>
            </a:pPr>
            <a:r>
              <a:rPr lang="en-US" sz="1600" dirty="0">
                <a:solidFill>
                  <a:prstClr val="white">
                    <a:lumMod val="25000"/>
                  </a:prstClr>
                </a:solidFill>
                <a:ea typeface="ＭＳ Ｐゴシック" pitchFamily="34" charset="-128"/>
              </a:rPr>
              <a:t> Kevan Herold, Yale			  • Joanne </a:t>
            </a:r>
            <a:r>
              <a:rPr lang="en-US" sz="1600" dirty="0" err="1">
                <a:solidFill>
                  <a:prstClr val="white">
                    <a:lumMod val="25000"/>
                  </a:prstClr>
                </a:solidFill>
                <a:ea typeface="ＭＳ Ｐゴシック" pitchFamily="34" charset="-128"/>
              </a:rPr>
              <a:t>Sordillo</a:t>
            </a:r>
            <a:r>
              <a:rPr lang="en-US" sz="1600" dirty="0">
                <a:solidFill>
                  <a:prstClr val="white">
                    <a:lumMod val="25000"/>
                  </a:prstClr>
                </a:solidFill>
                <a:ea typeface="ＭＳ Ｐゴシック" pitchFamily="34" charset="-128"/>
              </a:rPr>
              <a:t>, Harvard</a:t>
            </a:r>
          </a:p>
          <a:p>
            <a:pPr defTabSz="457200">
              <a:buFont typeface="Arial" pitchFamily="34" charset="0"/>
              <a:buChar char="•"/>
              <a:defRPr/>
            </a:pPr>
            <a:r>
              <a:rPr lang="en-US" sz="1600" dirty="0">
                <a:solidFill>
                  <a:prstClr val="white">
                    <a:lumMod val="25000"/>
                  </a:prstClr>
                </a:solidFill>
                <a:ea typeface="ＭＳ Ｐゴシック" pitchFamily="34" charset="-128"/>
              </a:rPr>
              <a:t> Alan Landay, Rush Med. Univ.	  • Mahboobeh Mahdavinia, Rush</a:t>
            </a:r>
          </a:p>
          <a:p>
            <a:pPr defTabSz="457200">
              <a:buFont typeface="Arial" pitchFamily="34" charset="0"/>
              <a:buChar char="•"/>
              <a:defRPr/>
            </a:pPr>
            <a:r>
              <a:rPr lang="en-US" sz="1600" dirty="0">
                <a:solidFill>
                  <a:prstClr val="white">
                    <a:lumMod val="25000"/>
                  </a:prstClr>
                </a:solidFill>
                <a:ea typeface="ＭＳ Ｐゴシック" pitchFamily="34" charset="-128"/>
              </a:rPr>
              <a:t> Katherine Gregory, B&amp;W Hospital	  • Nita Salzman, Med. Coll. Wisc.</a:t>
            </a:r>
          </a:p>
          <a:p>
            <a:pPr defTabSz="457200">
              <a:buFont typeface="Arial" pitchFamily="34" charset="0"/>
              <a:buChar char="•"/>
              <a:defRPr/>
            </a:pPr>
            <a:r>
              <a:rPr lang="en-US" sz="1600" dirty="0">
                <a:solidFill>
                  <a:prstClr val="white">
                    <a:lumMod val="25000"/>
                  </a:prstClr>
                </a:solidFill>
                <a:ea typeface="ＭＳ Ｐゴシック" pitchFamily="34" charset="-128"/>
              </a:rPr>
              <a:t> Jeff Schwimmer, UCSD			  • Yang-Yu Liu, Harvard</a:t>
            </a:r>
          </a:p>
        </p:txBody>
      </p:sp>
      <p:sp>
        <p:nvSpPr>
          <p:cNvPr id="10" name="TextBox 9"/>
          <p:cNvSpPr txBox="1">
            <a:spLocks noChangeArrowheads="1"/>
          </p:cNvSpPr>
          <p:nvPr/>
        </p:nvSpPr>
        <p:spPr bwMode="auto">
          <a:xfrm>
            <a:off x="4578976" y="3879258"/>
            <a:ext cx="1989695" cy="1200329"/>
          </a:xfrm>
          <a:prstGeom prst="rect">
            <a:avLst/>
          </a:prstGeom>
          <a:solidFill>
            <a:schemeClr val="accent4">
              <a:lumMod val="20000"/>
              <a:lumOff val="80000"/>
            </a:schemeClr>
          </a:solidFill>
          <a:ln w="9525">
            <a:noFill/>
            <a:miter lim="800000"/>
            <a:headEnd/>
            <a:tailEnd/>
          </a:ln>
        </p:spPr>
        <p:txBody>
          <a:bodyPr wrap="square">
            <a:spAutoFit/>
          </a:bodyPr>
          <a:lstStyle/>
          <a:p>
            <a:pPr>
              <a:defRPr/>
            </a:pPr>
            <a:r>
              <a:rPr lang="en-US" sz="2400" b="1" dirty="0">
                <a:solidFill>
                  <a:schemeClr val="bg1">
                    <a:lumMod val="25000"/>
                  </a:schemeClr>
                </a:solidFill>
                <a:ea typeface="ＭＳ Ｐゴシック" pitchFamily="34" charset="-128"/>
                <a:cs typeface="+mn-cs"/>
              </a:rPr>
              <a:t>U Conn</a:t>
            </a:r>
          </a:p>
          <a:p>
            <a:pPr>
              <a:buFont typeface="Arial" pitchFamily="34" charset="0"/>
              <a:buChar char="•"/>
              <a:defRPr/>
            </a:pPr>
            <a:r>
              <a:rPr lang="en-US" sz="1600" dirty="0">
                <a:solidFill>
                  <a:schemeClr val="bg1">
                    <a:lumMod val="25000"/>
                  </a:schemeClr>
                </a:solidFill>
                <a:ea typeface="ＭＳ Ｐゴシック" pitchFamily="34" charset="-128"/>
              </a:rPr>
              <a:t> Yanjiao Zhou</a:t>
            </a:r>
          </a:p>
          <a:p>
            <a:pPr>
              <a:buFont typeface="Arial" pitchFamily="34" charset="0"/>
              <a:buChar char="•"/>
              <a:defRPr/>
            </a:pPr>
            <a:r>
              <a:rPr lang="en-US" sz="1600" dirty="0">
                <a:solidFill>
                  <a:schemeClr val="bg1">
                    <a:lumMod val="25000"/>
                  </a:schemeClr>
                </a:solidFill>
                <a:ea typeface="ＭＳ Ｐゴシック" pitchFamily="34" charset="-128"/>
              </a:rPr>
              <a:t> George </a:t>
            </a:r>
            <a:r>
              <a:rPr lang="en-US" sz="1600" dirty="0" err="1">
                <a:solidFill>
                  <a:schemeClr val="bg1">
                    <a:lumMod val="25000"/>
                  </a:schemeClr>
                </a:solidFill>
                <a:ea typeface="ＭＳ Ｐゴシック" pitchFamily="34" charset="-128"/>
              </a:rPr>
              <a:t>Kuchel</a:t>
            </a:r>
            <a:endParaRPr lang="en-US" sz="1600" dirty="0">
              <a:solidFill>
                <a:schemeClr val="bg1">
                  <a:lumMod val="25000"/>
                </a:schemeClr>
              </a:solidFill>
              <a:ea typeface="ＭＳ Ｐゴシック" pitchFamily="34" charset="-128"/>
            </a:endParaRPr>
          </a:p>
          <a:p>
            <a:pPr>
              <a:buFont typeface="Arial" pitchFamily="34" charset="0"/>
              <a:buChar char="•"/>
              <a:defRPr/>
            </a:pPr>
            <a:r>
              <a:rPr lang="en-US" sz="1600" dirty="0">
                <a:solidFill>
                  <a:schemeClr val="bg1">
                    <a:lumMod val="25000"/>
                  </a:schemeClr>
                </a:solidFill>
                <a:ea typeface="ＭＳ Ｐゴシック" pitchFamily="34" charset="-128"/>
              </a:rPr>
              <a:t> Daniel Rosenberg</a:t>
            </a:r>
          </a:p>
        </p:txBody>
      </p:sp>
    </p:spTree>
    <p:extLst>
      <p:ext uri="{BB962C8B-B14F-4D97-AF65-F5344CB8AC3E}">
        <p14:creationId xmlns:p14="http://schemas.microsoft.com/office/powerpoint/2010/main" val="53079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332A-DE26-844A-A8C5-208A9EC7B653}"/>
              </a:ext>
            </a:extLst>
          </p:cNvPr>
          <p:cNvSpPr>
            <a:spLocks noGrp="1"/>
          </p:cNvSpPr>
          <p:nvPr>
            <p:ph type="title"/>
          </p:nvPr>
        </p:nvSpPr>
        <p:spPr>
          <a:xfrm>
            <a:off x="941443" y="-106360"/>
            <a:ext cx="7885057" cy="792162"/>
          </a:xfrm>
        </p:spPr>
        <p:txBody>
          <a:bodyPr/>
          <a:lstStyle/>
          <a:p>
            <a:pPr algn="ctr"/>
            <a:r>
              <a:rPr lang="en-US" dirty="0"/>
              <a:t>Microbiome Analysis</a:t>
            </a:r>
          </a:p>
        </p:txBody>
      </p:sp>
      <p:sp>
        <p:nvSpPr>
          <p:cNvPr id="3" name="Slide Number Placeholder 2">
            <a:extLst>
              <a:ext uri="{FF2B5EF4-FFF2-40B4-BE49-F238E27FC236}">
                <a16:creationId xmlns:a16="http://schemas.microsoft.com/office/drawing/2014/main" id="{4D53EF35-DC26-304E-A4FB-8012D2711A01}"/>
              </a:ext>
            </a:extLst>
          </p:cNvPr>
          <p:cNvSpPr>
            <a:spLocks noGrp="1"/>
          </p:cNvSpPr>
          <p:nvPr>
            <p:ph type="sldNum" sz="quarter" idx="4"/>
          </p:nvPr>
        </p:nvSpPr>
        <p:spPr>
          <a:xfrm>
            <a:off x="6692900" y="6280150"/>
            <a:ext cx="2133600" cy="365125"/>
          </a:xfrm>
        </p:spPr>
        <p:txBody>
          <a:bodyPr/>
          <a:lstStyle/>
          <a:p>
            <a:fld id="{24791E93-A2B7-0848-BDB4-10A6DF01D9B6}" type="slidenum">
              <a:rPr lang="en-US" smtClean="0"/>
              <a:pPr/>
              <a:t>5</a:t>
            </a:fld>
            <a:endParaRPr lang="en-US" dirty="0"/>
          </a:p>
        </p:txBody>
      </p:sp>
      <p:grpSp>
        <p:nvGrpSpPr>
          <p:cNvPr id="24" name="Group 23">
            <a:extLst>
              <a:ext uri="{FF2B5EF4-FFF2-40B4-BE49-F238E27FC236}">
                <a16:creationId xmlns:a16="http://schemas.microsoft.com/office/drawing/2014/main" id="{99534EEA-D7BE-564E-8417-3520A94E2114}"/>
              </a:ext>
            </a:extLst>
          </p:cNvPr>
          <p:cNvGrpSpPr/>
          <p:nvPr/>
        </p:nvGrpSpPr>
        <p:grpSpPr>
          <a:xfrm>
            <a:off x="2261937" y="3294965"/>
            <a:ext cx="1892967" cy="656041"/>
            <a:chOff x="2277979" y="3599763"/>
            <a:chExt cx="1892967" cy="656041"/>
          </a:xfrm>
        </p:grpSpPr>
        <p:sp>
          <p:nvSpPr>
            <p:cNvPr id="15" name="Rounded Rectangle 14">
              <a:extLst>
                <a:ext uri="{FF2B5EF4-FFF2-40B4-BE49-F238E27FC236}">
                  <a16:creationId xmlns:a16="http://schemas.microsoft.com/office/drawing/2014/main" id="{404E4D8E-65BC-C348-82A9-7D4BF53441DB}"/>
                </a:ext>
              </a:extLst>
            </p:cNvPr>
            <p:cNvSpPr/>
            <p:nvPr/>
          </p:nvSpPr>
          <p:spPr>
            <a:xfrm>
              <a:off x="2277979" y="3609473"/>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16D89C-2578-F849-AD65-294E44D9CFA7}"/>
                </a:ext>
              </a:extLst>
            </p:cNvPr>
            <p:cNvSpPr txBox="1"/>
            <p:nvPr/>
          </p:nvSpPr>
          <p:spPr>
            <a:xfrm>
              <a:off x="2534650" y="3599763"/>
              <a:ext cx="1315453" cy="646331"/>
            </a:xfrm>
            <a:prstGeom prst="rect">
              <a:avLst/>
            </a:prstGeom>
            <a:noFill/>
          </p:spPr>
          <p:txBody>
            <a:bodyPr wrap="square" rtlCol="0">
              <a:spAutoFit/>
            </a:bodyPr>
            <a:lstStyle/>
            <a:p>
              <a:pPr algn="ctr"/>
              <a:r>
                <a:rPr lang="en-US" dirty="0"/>
                <a:t>Taxonomic Data</a:t>
              </a:r>
            </a:p>
          </p:txBody>
        </p:sp>
      </p:grpSp>
      <p:grpSp>
        <p:nvGrpSpPr>
          <p:cNvPr id="23" name="Group 22">
            <a:extLst>
              <a:ext uri="{FF2B5EF4-FFF2-40B4-BE49-F238E27FC236}">
                <a16:creationId xmlns:a16="http://schemas.microsoft.com/office/drawing/2014/main" id="{FD435EB5-59C4-684A-B8E1-B681101EC0C4}"/>
              </a:ext>
            </a:extLst>
          </p:cNvPr>
          <p:cNvGrpSpPr/>
          <p:nvPr/>
        </p:nvGrpSpPr>
        <p:grpSpPr>
          <a:xfrm>
            <a:off x="4764505" y="3304505"/>
            <a:ext cx="1892967" cy="646501"/>
            <a:chOff x="4780547" y="3497008"/>
            <a:chExt cx="1892967" cy="646501"/>
          </a:xfrm>
        </p:grpSpPr>
        <p:sp>
          <p:nvSpPr>
            <p:cNvPr id="16" name="Rounded Rectangle 15">
              <a:extLst>
                <a:ext uri="{FF2B5EF4-FFF2-40B4-BE49-F238E27FC236}">
                  <a16:creationId xmlns:a16="http://schemas.microsoft.com/office/drawing/2014/main" id="{674B56FE-66DB-344E-9480-9E7F2FF0A2EC}"/>
                </a:ext>
              </a:extLst>
            </p:cNvPr>
            <p:cNvSpPr/>
            <p:nvPr/>
          </p:nvSpPr>
          <p:spPr>
            <a:xfrm>
              <a:off x="4780547" y="3497178"/>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FD67FA-4F2A-9A4F-960F-F6C9F83D67A3}"/>
                </a:ext>
              </a:extLst>
            </p:cNvPr>
            <p:cNvSpPr txBox="1"/>
            <p:nvPr/>
          </p:nvSpPr>
          <p:spPr>
            <a:xfrm>
              <a:off x="4883971" y="3497008"/>
              <a:ext cx="1748591" cy="646331"/>
            </a:xfrm>
            <a:prstGeom prst="rect">
              <a:avLst/>
            </a:prstGeom>
            <a:noFill/>
          </p:spPr>
          <p:txBody>
            <a:bodyPr wrap="square" rtlCol="0">
              <a:spAutoFit/>
            </a:bodyPr>
            <a:lstStyle/>
            <a:p>
              <a:pPr algn="ctr"/>
              <a:r>
                <a:rPr lang="en-US" dirty="0"/>
                <a:t>Gene/Pathway Data</a:t>
              </a:r>
            </a:p>
          </p:txBody>
        </p:sp>
      </p:grpSp>
      <p:grpSp>
        <p:nvGrpSpPr>
          <p:cNvPr id="22" name="Group 21">
            <a:extLst>
              <a:ext uri="{FF2B5EF4-FFF2-40B4-BE49-F238E27FC236}">
                <a16:creationId xmlns:a16="http://schemas.microsoft.com/office/drawing/2014/main" id="{F22C9C8B-9659-7846-A71D-F1AAEBDA17DB}"/>
              </a:ext>
            </a:extLst>
          </p:cNvPr>
          <p:cNvGrpSpPr/>
          <p:nvPr/>
        </p:nvGrpSpPr>
        <p:grpSpPr>
          <a:xfrm>
            <a:off x="1235242" y="2013284"/>
            <a:ext cx="1892967" cy="646331"/>
            <a:chOff x="1315452" y="2133599"/>
            <a:chExt cx="1892967" cy="646331"/>
          </a:xfrm>
        </p:grpSpPr>
        <p:sp>
          <p:nvSpPr>
            <p:cNvPr id="12" name="Rounded Rectangle 11">
              <a:extLst>
                <a:ext uri="{FF2B5EF4-FFF2-40B4-BE49-F238E27FC236}">
                  <a16:creationId xmlns:a16="http://schemas.microsoft.com/office/drawing/2014/main" id="{66F04570-CF4F-7C49-BFB5-D76E102DE534}"/>
                </a:ext>
              </a:extLst>
            </p:cNvPr>
            <p:cNvSpPr/>
            <p:nvPr/>
          </p:nvSpPr>
          <p:spPr>
            <a:xfrm>
              <a:off x="1315452" y="2133599"/>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B5D120-5AE5-8C40-A6C8-28C2DD7B2598}"/>
                </a:ext>
              </a:extLst>
            </p:cNvPr>
            <p:cNvSpPr txBox="1"/>
            <p:nvPr/>
          </p:nvSpPr>
          <p:spPr>
            <a:xfrm>
              <a:off x="1315452" y="2133599"/>
              <a:ext cx="1892967" cy="646331"/>
            </a:xfrm>
            <a:prstGeom prst="rect">
              <a:avLst/>
            </a:prstGeom>
            <a:noFill/>
          </p:spPr>
          <p:txBody>
            <a:bodyPr wrap="square" rtlCol="0">
              <a:spAutoFit/>
            </a:bodyPr>
            <a:lstStyle/>
            <a:p>
              <a:pPr algn="ctr"/>
              <a:r>
                <a:rPr lang="en-US" dirty="0"/>
                <a:t>16S rRNA Sequence Data</a:t>
              </a:r>
            </a:p>
          </p:txBody>
        </p:sp>
      </p:grpSp>
      <p:grpSp>
        <p:nvGrpSpPr>
          <p:cNvPr id="21" name="Group 20">
            <a:extLst>
              <a:ext uri="{FF2B5EF4-FFF2-40B4-BE49-F238E27FC236}">
                <a16:creationId xmlns:a16="http://schemas.microsoft.com/office/drawing/2014/main" id="{7486B876-86A6-2342-A0E2-69B04A73E0A0}"/>
              </a:ext>
            </a:extLst>
          </p:cNvPr>
          <p:cNvGrpSpPr/>
          <p:nvPr/>
        </p:nvGrpSpPr>
        <p:grpSpPr>
          <a:xfrm>
            <a:off x="3513220" y="2013283"/>
            <a:ext cx="1909011" cy="646332"/>
            <a:chOff x="3449050" y="2069430"/>
            <a:chExt cx="1909011" cy="646332"/>
          </a:xfrm>
        </p:grpSpPr>
        <p:sp>
          <p:nvSpPr>
            <p:cNvPr id="13" name="Rounded Rectangle 12">
              <a:extLst>
                <a:ext uri="{FF2B5EF4-FFF2-40B4-BE49-F238E27FC236}">
                  <a16:creationId xmlns:a16="http://schemas.microsoft.com/office/drawing/2014/main" id="{1DE04662-C45B-0748-AC43-A89A19091AA6}"/>
                </a:ext>
              </a:extLst>
            </p:cNvPr>
            <p:cNvSpPr/>
            <p:nvPr/>
          </p:nvSpPr>
          <p:spPr>
            <a:xfrm>
              <a:off x="3465094" y="2069431"/>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954523-71F6-AD44-8AE0-2F15337B6A29}"/>
                </a:ext>
              </a:extLst>
            </p:cNvPr>
            <p:cNvSpPr txBox="1"/>
            <p:nvPr/>
          </p:nvSpPr>
          <p:spPr>
            <a:xfrm>
              <a:off x="3449050" y="2069430"/>
              <a:ext cx="1844844" cy="646331"/>
            </a:xfrm>
            <a:prstGeom prst="rect">
              <a:avLst/>
            </a:prstGeom>
            <a:noFill/>
          </p:spPr>
          <p:txBody>
            <a:bodyPr wrap="square" rtlCol="0">
              <a:spAutoFit/>
            </a:bodyPr>
            <a:lstStyle/>
            <a:p>
              <a:pPr algn="ctr"/>
              <a:r>
                <a:rPr lang="en-US" dirty="0"/>
                <a:t>Shotgun or RNA Sequence Data</a:t>
              </a:r>
            </a:p>
          </p:txBody>
        </p:sp>
      </p:grpSp>
      <p:grpSp>
        <p:nvGrpSpPr>
          <p:cNvPr id="20" name="Group 19">
            <a:extLst>
              <a:ext uri="{FF2B5EF4-FFF2-40B4-BE49-F238E27FC236}">
                <a16:creationId xmlns:a16="http://schemas.microsoft.com/office/drawing/2014/main" id="{577AD1D9-85E1-F148-AD35-F9DCF30D3A0E}"/>
              </a:ext>
            </a:extLst>
          </p:cNvPr>
          <p:cNvGrpSpPr/>
          <p:nvPr/>
        </p:nvGrpSpPr>
        <p:grpSpPr>
          <a:xfrm>
            <a:off x="5807241" y="2005262"/>
            <a:ext cx="1892967" cy="662374"/>
            <a:chOff x="5887451" y="2053388"/>
            <a:chExt cx="1892967" cy="662374"/>
          </a:xfrm>
        </p:grpSpPr>
        <p:sp>
          <p:nvSpPr>
            <p:cNvPr id="14" name="Rounded Rectangle 13">
              <a:extLst>
                <a:ext uri="{FF2B5EF4-FFF2-40B4-BE49-F238E27FC236}">
                  <a16:creationId xmlns:a16="http://schemas.microsoft.com/office/drawing/2014/main" id="{1F8A83CF-C3EA-B54B-9874-B0C486EB06A3}"/>
                </a:ext>
              </a:extLst>
            </p:cNvPr>
            <p:cNvSpPr/>
            <p:nvPr/>
          </p:nvSpPr>
          <p:spPr>
            <a:xfrm>
              <a:off x="5887451" y="2069431"/>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011B93-2E5B-DB4D-ADEB-9BFB4743A224}"/>
                </a:ext>
              </a:extLst>
            </p:cNvPr>
            <p:cNvSpPr txBox="1"/>
            <p:nvPr/>
          </p:nvSpPr>
          <p:spPr>
            <a:xfrm>
              <a:off x="5919534" y="2053388"/>
              <a:ext cx="1844844" cy="646331"/>
            </a:xfrm>
            <a:prstGeom prst="rect">
              <a:avLst/>
            </a:prstGeom>
            <a:noFill/>
          </p:spPr>
          <p:txBody>
            <a:bodyPr wrap="square" rtlCol="0">
              <a:spAutoFit/>
            </a:bodyPr>
            <a:lstStyle/>
            <a:p>
              <a:pPr algn="ctr"/>
              <a:r>
                <a:rPr lang="en-US" dirty="0"/>
                <a:t>Metabolomic Data</a:t>
              </a:r>
            </a:p>
          </p:txBody>
        </p:sp>
      </p:grpSp>
      <p:grpSp>
        <p:nvGrpSpPr>
          <p:cNvPr id="19" name="Group 18">
            <a:extLst>
              <a:ext uri="{FF2B5EF4-FFF2-40B4-BE49-F238E27FC236}">
                <a16:creationId xmlns:a16="http://schemas.microsoft.com/office/drawing/2014/main" id="{AFEC9E22-7D3B-F445-A539-22B585E9287F}"/>
              </a:ext>
            </a:extLst>
          </p:cNvPr>
          <p:cNvGrpSpPr/>
          <p:nvPr/>
        </p:nvGrpSpPr>
        <p:grpSpPr>
          <a:xfrm>
            <a:off x="3384880" y="749333"/>
            <a:ext cx="2101518" cy="790711"/>
            <a:chOff x="3192376" y="909753"/>
            <a:chExt cx="2101518" cy="790711"/>
          </a:xfrm>
        </p:grpSpPr>
        <p:sp>
          <p:nvSpPr>
            <p:cNvPr id="11" name="Rounded Rectangle 10">
              <a:extLst>
                <a:ext uri="{FF2B5EF4-FFF2-40B4-BE49-F238E27FC236}">
                  <a16:creationId xmlns:a16="http://schemas.microsoft.com/office/drawing/2014/main" id="{61316CDD-9885-0A4B-A19C-0AE5109DF5EF}"/>
                </a:ext>
              </a:extLst>
            </p:cNvPr>
            <p:cNvSpPr/>
            <p:nvPr/>
          </p:nvSpPr>
          <p:spPr>
            <a:xfrm>
              <a:off x="3192376" y="909753"/>
              <a:ext cx="2101518" cy="79071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25F9C7-A066-6342-8808-E17D09010A25}"/>
                </a:ext>
              </a:extLst>
            </p:cNvPr>
            <p:cNvSpPr txBox="1"/>
            <p:nvPr/>
          </p:nvSpPr>
          <p:spPr>
            <a:xfrm>
              <a:off x="3192377" y="973921"/>
              <a:ext cx="2101517" cy="646331"/>
            </a:xfrm>
            <a:prstGeom prst="rect">
              <a:avLst/>
            </a:prstGeom>
            <a:noFill/>
          </p:spPr>
          <p:txBody>
            <a:bodyPr wrap="square" rtlCol="0">
              <a:spAutoFit/>
            </a:bodyPr>
            <a:lstStyle/>
            <a:p>
              <a:pPr algn="ctr"/>
              <a:r>
                <a:rPr lang="en-US" dirty="0"/>
                <a:t>Subject Cohorts e.g. Case/Control</a:t>
              </a:r>
            </a:p>
          </p:txBody>
        </p:sp>
      </p:grpSp>
      <p:grpSp>
        <p:nvGrpSpPr>
          <p:cNvPr id="25" name="Group 24">
            <a:extLst>
              <a:ext uri="{FF2B5EF4-FFF2-40B4-BE49-F238E27FC236}">
                <a16:creationId xmlns:a16="http://schemas.microsoft.com/office/drawing/2014/main" id="{63C4A3D1-C57E-144A-A662-A3A696A8094F}"/>
              </a:ext>
            </a:extLst>
          </p:cNvPr>
          <p:cNvGrpSpPr/>
          <p:nvPr/>
        </p:nvGrpSpPr>
        <p:grpSpPr>
          <a:xfrm>
            <a:off x="2310063" y="4401873"/>
            <a:ext cx="1892967" cy="656041"/>
            <a:chOff x="2374231" y="5059595"/>
            <a:chExt cx="1892967" cy="656041"/>
          </a:xfrm>
        </p:grpSpPr>
        <p:sp>
          <p:nvSpPr>
            <p:cNvPr id="17" name="Rounded Rectangle 16">
              <a:extLst>
                <a:ext uri="{FF2B5EF4-FFF2-40B4-BE49-F238E27FC236}">
                  <a16:creationId xmlns:a16="http://schemas.microsoft.com/office/drawing/2014/main" id="{B68DED72-866A-9B42-A2D5-EB66F2F5037A}"/>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9B5D6D6-CA86-EE48-A892-4323BF99A52E}"/>
                </a:ext>
              </a:extLst>
            </p:cNvPr>
            <p:cNvSpPr txBox="1"/>
            <p:nvPr/>
          </p:nvSpPr>
          <p:spPr>
            <a:xfrm>
              <a:off x="2454440" y="5059595"/>
              <a:ext cx="1748590" cy="646331"/>
            </a:xfrm>
            <a:prstGeom prst="rect">
              <a:avLst/>
            </a:prstGeom>
            <a:noFill/>
          </p:spPr>
          <p:txBody>
            <a:bodyPr wrap="square" rtlCol="0">
              <a:spAutoFit/>
            </a:bodyPr>
            <a:lstStyle/>
            <a:p>
              <a:pPr algn="ctr"/>
              <a:r>
                <a:rPr lang="en-US" dirty="0"/>
                <a:t>Discriminating Taxa</a:t>
              </a:r>
            </a:p>
          </p:txBody>
        </p:sp>
      </p:grpSp>
      <p:cxnSp>
        <p:nvCxnSpPr>
          <p:cNvPr id="27" name="Straight Arrow Connector 26">
            <a:extLst>
              <a:ext uri="{FF2B5EF4-FFF2-40B4-BE49-F238E27FC236}">
                <a16:creationId xmlns:a16="http://schemas.microsoft.com/office/drawing/2014/main" id="{457FB18A-9989-8649-A416-46B969820FA8}"/>
              </a:ext>
            </a:extLst>
          </p:cNvPr>
          <p:cNvCxnSpPr>
            <a:endCxn id="8" idx="0"/>
          </p:cNvCxnSpPr>
          <p:nvPr/>
        </p:nvCxnSpPr>
        <p:spPr>
          <a:xfrm>
            <a:off x="4427621" y="1540044"/>
            <a:ext cx="8021" cy="473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452251-5911-6B4B-85CB-FD19E708B52D}"/>
              </a:ext>
            </a:extLst>
          </p:cNvPr>
          <p:cNvCxnSpPr>
            <a:cxnSpLocks/>
            <a:endCxn id="7" idx="0"/>
          </p:cNvCxnSpPr>
          <p:nvPr/>
        </p:nvCxnSpPr>
        <p:spPr>
          <a:xfrm flipH="1">
            <a:off x="2181726" y="1540044"/>
            <a:ext cx="1219202" cy="4732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ADBA26C-AF99-C243-A720-6CDDA9F02CCE}"/>
              </a:ext>
            </a:extLst>
          </p:cNvPr>
          <p:cNvCxnSpPr>
            <a:cxnSpLocks/>
            <a:endCxn id="9" idx="0"/>
          </p:cNvCxnSpPr>
          <p:nvPr/>
        </p:nvCxnSpPr>
        <p:spPr>
          <a:xfrm>
            <a:off x="5486400" y="1540044"/>
            <a:ext cx="1275346" cy="4652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66404B8-9D33-D648-A393-ACE993F36C87}"/>
              </a:ext>
            </a:extLst>
          </p:cNvPr>
          <p:cNvCxnSpPr>
            <a:cxnSpLocks/>
          </p:cNvCxnSpPr>
          <p:nvPr/>
        </p:nvCxnSpPr>
        <p:spPr>
          <a:xfrm flipH="1">
            <a:off x="6096000" y="2679033"/>
            <a:ext cx="673768" cy="6254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A5ED584-5451-5E47-879E-BB43EA1D0B4F}"/>
              </a:ext>
            </a:extLst>
          </p:cNvPr>
          <p:cNvCxnSpPr>
            <a:cxnSpLocks/>
          </p:cNvCxnSpPr>
          <p:nvPr/>
        </p:nvCxnSpPr>
        <p:spPr>
          <a:xfrm>
            <a:off x="4828674" y="2679033"/>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150E1942-A3C2-AA4E-8410-E3D528EE87E7}"/>
              </a:ext>
            </a:extLst>
          </p:cNvPr>
          <p:cNvCxnSpPr>
            <a:cxnSpLocks/>
          </p:cNvCxnSpPr>
          <p:nvPr/>
        </p:nvCxnSpPr>
        <p:spPr>
          <a:xfrm flipH="1">
            <a:off x="3593435" y="2695075"/>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8183B32-303B-414D-8BC0-13E2D85F8A54}"/>
              </a:ext>
            </a:extLst>
          </p:cNvPr>
          <p:cNvCxnSpPr>
            <a:cxnSpLocks/>
          </p:cNvCxnSpPr>
          <p:nvPr/>
        </p:nvCxnSpPr>
        <p:spPr>
          <a:xfrm>
            <a:off x="2133601" y="2679033"/>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336B4D40-3578-6641-AC9B-915DD2C2A56F}"/>
              </a:ext>
            </a:extLst>
          </p:cNvPr>
          <p:cNvCxnSpPr>
            <a:cxnSpLocks/>
          </p:cNvCxnSpPr>
          <p:nvPr/>
        </p:nvCxnSpPr>
        <p:spPr>
          <a:xfrm>
            <a:off x="2839453" y="2679033"/>
            <a:ext cx="1925052" cy="625472"/>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9E7DC23C-C997-674D-8742-7E3032826A9D}"/>
              </a:ext>
            </a:extLst>
          </p:cNvPr>
          <p:cNvGrpSpPr/>
          <p:nvPr/>
        </p:nvGrpSpPr>
        <p:grpSpPr>
          <a:xfrm>
            <a:off x="4876799" y="4401873"/>
            <a:ext cx="1957137" cy="656041"/>
            <a:chOff x="2374231" y="5059595"/>
            <a:chExt cx="1957137" cy="656041"/>
          </a:xfrm>
        </p:grpSpPr>
        <p:sp>
          <p:nvSpPr>
            <p:cNvPr id="46" name="Rounded Rectangle 45">
              <a:extLst>
                <a:ext uri="{FF2B5EF4-FFF2-40B4-BE49-F238E27FC236}">
                  <a16:creationId xmlns:a16="http://schemas.microsoft.com/office/drawing/2014/main" id="{84A295F3-5169-3549-874A-4A001C7C6C6F}"/>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AF864E5-CB2C-4749-88A8-7A826A8EA119}"/>
                </a:ext>
              </a:extLst>
            </p:cNvPr>
            <p:cNvSpPr txBox="1"/>
            <p:nvPr/>
          </p:nvSpPr>
          <p:spPr>
            <a:xfrm>
              <a:off x="2390271" y="5059595"/>
              <a:ext cx="1941097" cy="646331"/>
            </a:xfrm>
            <a:prstGeom prst="rect">
              <a:avLst/>
            </a:prstGeom>
            <a:noFill/>
          </p:spPr>
          <p:txBody>
            <a:bodyPr wrap="square" rtlCol="0">
              <a:spAutoFit/>
            </a:bodyPr>
            <a:lstStyle/>
            <a:p>
              <a:pPr algn="ctr"/>
              <a:r>
                <a:rPr lang="en-US" dirty="0"/>
                <a:t>Discriminating Genes/Pathways</a:t>
              </a:r>
            </a:p>
          </p:txBody>
        </p:sp>
      </p:grpSp>
      <p:cxnSp>
        <p:nvCxnSpPr>
          <p:cNvPr id="48" name="Straight Arrow Connector 47">
            <a:extLst>
              <a:ext uri="{FF2B5EF4-FFF2-40B4-BE49-F238E27FC236}">
                <a16:creationId xmlns:a16="http://schemas.microsoft.com/office/drawing/2014/main" id="{D3152A9E-065D-5741-ACE5-4A86F4A6856C}"/>
              </a:ext>
            </a:extLst>
          </p:cNvPr>
          <p:cNvCxnSpPr>
            <a:cxnSpLocks/>
          </p:cNvCxnSpPr>
          <p:nvPr/>
        </p:nvCxnSpPr>
        <p:spPr>
          <a:xfrm>
            <a:off x="3176337" y="3994486"/>
            <a:ext cx="0" cy="40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1B12CE8E-CAFB-D84E-9757-254478F26882}"/>
              </a:ext>
            </a:extLst>
          </p:cNvPr>
          <p:cNvCxnSpPr>
            <a:cxnSpLocks/>
          </p:cNvCxnSpPr>
          <p:nvPr/>
        </p:nvCxnSpPr>
        <p:spPr>
          <a:xfrm>
            <a:off x="5743074" y="3994486"/>
            <a:ext cx="0" cy="40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307E675A-26AA-9647-8956-7708FC3CCAEA}"/>
              </a:ext>
            </a:extLst>
          </p:cNvPr>
          <p:cNvGrpSpPr/>
          <p:nvPr/>
        </p:nvGrpSpPr>
        <p:grpSpPr>
          <a:xfrm>
            <a:off x="3609473" y="5678907"/>
            <a:ext cx="1892967" cy="646331"/>
            <a:chOff x="2374231" y="5069305"/>
            <a:chExt cx="1892967" cy="646331"/>
          </a:xfrm>
        </p:grpSpPr>
        <p:sp>
          <p:nvSpPr>
            <p:cNvPr id="58" name="Rounded Rectangle 57">
              <a:extLst>
                <a:ext uri="{FF2B5EF4-FFF2-40B4-BE49-F238E27FC236}">
                  <a16:creationId xmlns:a16="http://schemas.microsoft.com/office/drawing/2014/main" id="{390D5FE3-7D6F-7C43-BA64-ECDCD9E60992}"/>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366BD50-A023-E847-A37B-D2735D77C302}"/>
                </a:ext>
              </a:extLst>
            </p:cNvPr>
            <p:cNvSpPr txBox="1"/>
            <p:nvPr/>
          </p:nvSpPr>
          <p:spPr>
            <a:xfrm>
              <a:off x="2470482" y="5236057"/>
              <a:ext cx="1748590" cy="369332"/>
            </a:xfrm>
            <a:prstGeom prst="rect">
              <a:avLst/>
            </a:prstGeom>
            <a:noFill/>
          </p:spPr>
          <p:txBody>
            <a:bodyPr wrap="square" rtlCol="0">
              <a:spAutoFit/>
            </a:bodyPr>
            <a:lstStyle/>
            <a:p>
              <a:pPr algn="ctr"/>
              <a:r>
                <a:rPr lang="en-US" dirty="0"/>
                <a:t>Mechanisms</a:t>
              </a:r>
            </a:p>
          </p:txBody>
        </p:sp>
      </p:grpSp>
      <p:grpSp>
        <p:nvGrpSpPr>
          <p:cNvPr id="60" name="Group 59">
            <a:extLst>
              <a:ext uri="{FF2B5EF4-FFF2-40B4-BE49-F238E27FC236}">
                <a16:creationId xmlns:a16="http://schemas.microsoft.com/office/drawing/2014/main" id="{D8E45DA5-6B52-504B-802B-FDE53EFA014D}"/>
              </a:ext>
            </a:extLst>
          </p:cNvPr>
          <p:cNvGrpSpPr/>
          <p:nvPr/>
        </p:nvGrpSpPr>
        <p:grpSpPr>
          <a:xfrm>
            <a:off x="1668379" y="5678907"/>
            <a:ext cx="1892967" cy="652663"/>
            <a:chOff x="2374231" y="5069305"/>
            <a:chExt cx="1892967" cy="652663"/>
          </a:xfrm>
        </p:grpSpPr>
        <p:sp>
          <p:nvSpPr>
            <p:cNvPr id="61" name="Rounded Rectangle 60">
              <a:extLst>
                <a:ext uri="{FF2B5EF4-FFF2-40B4-BE49-F238E27FC236}">
                  <a16:creationId xmlns:a16="http://schemas.microsoft.com/office/drawing/2014/main" id="{FF6C718E-CA6C-F243-9B2B-0A7E5C7043D9}"/>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AF6B186-9E2A-A94B-A8F7-429113ACA1D2}"/>
                </a:ext>
              </a:extLst>
            </p:cNvPr>
            <p:cNvSpPr txBox="1"/>
            <p:nvPr/>
          </p:nvSpPr>
          <p:spPr>
            <a:xfrm>
              <a:off x="2470482" y="5075637"/>
              <a:ext cx="1748590" cy="646331"/>
            </a:xfrm>
            <a:prstGeom prst="rect">
              <a:avLst/>
            </a:prstGeom>
            <a:noFill/>
          </p:spPr>
          <p:txBody>
            <a:bodyPr wrap="square" rtlCol="0">
              <a:spAutoFit/>
            </a:bodyPr>
            <a:lstStyle/>
            <a:p>
              <a:pPr algn="ctr"/>
              <a:r>
                <a:rPr lang="en-US" dirty="0"/>
                <a:t>Causal or Correlation?</a:t>
              </a:r>
            </a:p>
          </p:txBody>
        </p:sp>
      </p:grpSp>
      <p:sp>
        <p:nvSpPr>
          <p:cNvPr id="63" name="Down Arrow 62">
            <a:extLst>
              <a:ext uri="{FF2B5EF4-FFF2-40B4-BE49-F238E27FC236}">
                <a16:creationId xmlns:a16="http://schemas.microsoft.com/office/drawing/2014/main" id="{23105EED-4C57-0441-AADC-782360203941}"/>
              </a:ext>
            </a:extLst>
          </p:cNvPr>
          <p:cNvSpPr/>
          <p:nvPr/>
        </p:nvSpPr>
        <p:spPr>
          <a:xfrm>
            <a:off x="4267198" y="5009788"/>
            <a:ext cx="529381" cy="620993"/>
          </a:xfrm>
          <a:prstGeom prst="downArrow">
            <a:avLst/>
          </a:prstGeom>
          <a:solidFill>
            <a:srgbClr val="0285CA"/>
          </a:solidFill>
          <a:ln>
            <a:solidFill>
              <a:srgbClr val="0B6E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F4C016C3-4F96-254C-9B1F-8B035AA090B5}"/>
              </a:ext>
            </a:extLst>
          </p:cNvPr>
          <p:cNvGrpSpPr/>
          <p:nvPr/>
        </p:nvGrpSpPr>
        <p:grpSpPr>
          <a:xfrm>
            <a:off x="5518485" y="5678907"/>
            <a:ext cx="1892967" cy="646331"/>
            <a:chOff x="2374231" y="5069305"/>
            <a:chExt cx="1892967" cy="646331"/>
          </a:xfrm>
        </p:grpSpPr>
        <p:sp>
          <p:nvSpPr>
            <p:cNvPr id="65" name="Rounded Rectangle 64">
              <a:extLst>
                <a:ext uri="{FF2B5EF4-FFF2-40B4-BE49-F238E27FC236}">
                  <a16:creationId xmlns:a16="http://schemas.microsoft.com/office/drawing/2014/main" id="{84AA6C27-8C9C-5747-93EA-DCFAEAD53AE1}"/>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F8A6EAF-1BDF-F448-AA9B-BE6214C42FB8}"/>
                </a:ext>
              </a:extLst>
            </p:cNvPr>
            <p:cNvSpPr txBox="1"/>
            <p:nvPr/>
          </p:nvSpPr>
          <p:spPr>
            <a:xfrm>
              <a:off x="2470482" y="5236057"/>
              <a:ext cx="1748590" cy="369332"/>
            </a:xfrm>
            <a:prstGeom prst="rect">
              <a:avLst/>
            </a:prstGeom>
            <a:noFill/>
          </p:spPr>
          <p:txBody>
            <a:bodyPr wrap="square" rtlCol="0">
              <a:spAutoFit/>
            </a:bodyPr>
            <a:lstStyle/>
            <a:p>
              <a:pPr algn="ctr"/>
              <a:r>
                <a:rPr lang="en-US" dirty="0"/>
                <a:t>Applications</a:t>
              </a:r>
            </a:p>
          </p:txBody>
        </p:sp>
      </p:grpSp>
    </p:spTree>
    <p:extLst>
      <p:ext uri="{BB962C8B-B14F-4D97-AF65-F5344CB8AC3E}">
        <p14:creationId xmlns:p14="http://schemas.microsoft.com/office/powerpoint/2010/main" val="384271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332A-DE26-844A-A8C5-208A9EC7B653}"/>
              </a:ext>
            </a:extLst>
          </p:cNvPr>
          <p:cNvSpPr>
            <a:spLocks noGrp="1"/>
          </p:cNvSpPr>
          <p:nvPr>
            <p:ph type="title"/>
          </p:nvPr>
        </p:nvSpPr>
        <p:spPr>
          <a:xfrm>
            <a:off x="941443" y="-106360"/>
            <a:ext cx="7885057" cy="792162"/>
          </a:xfrm>
        </p:spPr>
        <p:txBody>
          <a:bodyPr/>
          <a:lstStyle/>
          <a:p>
            <a:pPr algn="ctr"/>
            <a:r>
              <a:rPr lang="en-US" dirty="0"/>
              <a:t>Microbiome Analysis</a:t>
            </a:r>
          </a:p>
        </p:txBody>
      </p:sp>
      <p:sp>
        <p:nvSpPr>
          <p:cNvPr id="3" name="Slide Number Placeholder 2">
            <a:extLst>
              <a:ext uri="{FF2B5EF4-FFF2-40B4-BE49-F238E27FC236}">
                <a16:creationId xmlns:a16="http://schemas.microsoft.com/office/drawing/2014/main" id="{4D53EF35-DC26-304E-A4FB-8012D2711A01}"/>
              </a:ext>
            </a:extLst>
          </p:cNvPr>
          <p:cNvSpPr>
            <a:spLocks noGrp="1"/>
          </p:cNvSpPr>
          <p:nvPr>
            <p:ph type="sldNum" sz="quarter" idx="4"/>
          </p:nvPr>
        </p:nvSpPr>
        <p:spPr>
          <a:xfrm>
            <a:off x="6692900" y="6280150"/>
            <a:ext cx="2133600" cy="365125"/>
          </a:xfrm>
        </p:spPr>
        <p:txBody>
          <a:bodyPr/>
          <a:lstStyle/>
          <a:p>
            <a:fld id="{24791E93-A2B7-0848-BDB4-10A6DF01D9B6}" type="slidenum">
              <a:rPr lang="en-US" smtClean="0"/>
              <a:pPr/>
              <a:t>6</a:t>
            </a:fld>
            <a:endParaRPr lang="en-US" dirty="0"/>
          </a:p>
        </p:txBody>
      </p:sp>
      <p:grpSp>
        <p:nvGrpSpPr>
          <p:cNvPr id="24" name="Group 23">
            <a:extLst>
              <a:ext uri="{FF2B5EF4-FFF2-40B4-BE49-F238E27FC236}">
                <a16:creationId xmlns:a16="http://schemas.microsoft.com/office/drawing/2014/main" id="{99534EEA-D7BE-564E-8417-3520A94E2114}"/>
              </a:ext>
            </a:extLst>
          </p:cNvPr>
          <p:cNvGrpSpPr/>
          <p:nvPr/>
        </p:nvGrpSpPr>
        <p:grpSpPr>
          <a:xfrm>
            <a:off x="2261937" y="3294965"/>
            <a:ext cx="1892967" cy="656041"/>
            <a:chOff x="2277979" y="3599763"/>
            <a:chExt cx="1892967" cy="656041"/>
          </a:xfrm>
        </p:grpSpPr>
        <p:sp>
          <p:nvSpPr>
            <p:cNvPr id="15" name="Rounded Rectangle 14">
              <a:extLst>
                <a:ext uri="{FF2B5EF4-FFF2-40B4-BE49-F238E27FC236}">
                  <a16:creationId xmlns:a16="http://schemas.microsoft.com/office/drawing/2014/main" id="{404E4D8E-65BC-C348-82A9-7D4BF53441DB}"/>
                </a:ext>
              </a:extLst>
            </p:cNvPr>
            <p:cNvSpPr/>
            <p:nvPr/>
          </p:nvSpPr>
          <p:spPr>
            <a:xfrm>
              <a:off x="2277979" y="3609473"/>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16D89C-2578-F849-AD65-294E44D9CFA7}"/>
                </a:ext>
              </a:extLst>
            </p:cNvPr>
            <p:cNvSpPr txBox="1"/>
            <p:nvPr/>
          </p:nvSpPr>
          <p:spPr>
            <a:xfrm>
              <a:off x="2534650" y="3599763"/>
              <a:ext cx="1315453" cy="646331"/>
            </a:xfrm>
            <a:prstGeom prst="rect">
              <a:avLst/>
            </a:prstGeom>
            <a:noFill/>
          </p:spPr>
          <p:txBody>
            <a:bodyPr wrap="square" rtlCol="0">
              <a:spAutoFit/>
            </a:bodyPr>
            <a:lstStyle/>
            <a:p>
              <a:pPr algn="ctr"/>
              <a:r>
                <a:rPr lang="en-US" dirty="0"/>
                <a:t>Taxonomic Data</a:t>
              </a:r>
            </a:p>
          </p:txBody>
        </p:sp>
      </p:grpSp>
      <p:grpSp>
        <p:nvGrpSpPr>
          <p:cNvPr id="23" name="Group 22">
            <a:extLst>
              <a:ext uri="{FF2B5EF4-FFF2-40B4-BE49-F238E27FC236}">
                <a16:creationId xmlns:a16="http://schemas.microsoft.com/office/drawing/2014/main" id="{FD435EB5-59C4-684A-B8E1-B681101EC0C4}"/>
              </a:ext>
            </a:extLst>
          </p:cNvPr>
          <p:cNvGrpSpPr/>
          <p:nvPr/>
        </p:nvGrpSpPr>
        <p:grpSpPr>
          <a:xfrm>
            <a:off x="4764505" y="3304505"/>
            <a:ext cx="1892967" cy="646501"/>
            <a:chOff x="4780547" y="3497008"/>
            <a:chExt cx="1892967" cy="646501"/>
          </a:xfrm>
        </p:grpSpPr>
        <p:sp>
          <p:nvSpPr>
            <p:cNvPr id="16" name="Rounded Rectangle 15">
              <a:extLst>
                <a:ext uri="{FF2B5EF4-FFF2-40B4-BE49-F238E27FC236}">
                  <a16:creationId xmlns:a16="http://schemas.microsoft.com/office/drawing/2014/main" id="{674B56FE-66DB-344E-9480-9E7F2FF0A2EC}"/>
                </a:ext>
              </a:extLst>
            </p:cNvPr>
            <p:cNvSpPr/>
            <p:nvPr/>
          </p:nvSpPr>
          <p:spPr>
            <a:xfrm>
              <a:off x="4780547" y="3497178"/>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FD67FA-4F2A-9A4F-960F-F6C9F83D67A3}"/>
                </a:ext>
              </a:extLst>
            </p:cNvPr>
            <p:cNvSpPr txBox="1"/>
            <p:nvPr/>
          </p:nvSpPr>
          <p:spPr>
            <a:xfrm>
              <a:off x="4883971" y="3497008"/>
              <a:ext cx="1748591" cy="646331"/>
            </a:xfrm>
            <a:prstGeom prst="rect">
              <a:avLst/>
            </a:prstGeom>
            <a:noFill/>
          </p:spPr>
          <p:txBody>
            <a:bodyPr wrap="square" rtlCol="0">
              <a:spAutoFit/>
            </a:bodyPr>
            <a:lstStyle/>
            <a:p>
              <a:pPr algn="ctr"/>
              <a:r>
                <a:rPr lang="en-US" dirty="0"/>
                <a:t>Gene/Pathway Data</a:t>
              </a:r>
            </a:p>
          </p:txBody>
        </p:sp>
      </p:grpSp>
      <p:grpSp>
        <p:nvGrpSpPr>
          <p:cNvPr id="22" name="Group 21">
            <a:extLst>
              <a:ext uri="{FF2B5EF4-FFF2-40B4-BE49-F238E27FC236}">
                <a16:creationId xmlns:a16="http://schemas.microsoft.com/office/drawing/2014/main" id="{F22C9C8B-9659-7846-A71D-F1AAEBDA17DB}"/>
              </a:ext>
            </a:extLst>
          </p:cNvPr>
          <p:cNvGrpSpPr/>
          <p:nvPr/>
        </p:nvGrpSpPr>
        <p:grpSpPr>
          <a:xfrm>
            <a:off x="1235242" y="2013284"/>
            <a:ext cx="1892967" cy="646331"/>
            <a:chOff x="1315452" y="2133599"/>
            <a:chExt cx="1892967" cy="646331"/>
          </a:xfrm>
        </p:grpSpPr>
        <p:sp>
          <p:nvSpPr>
            <p:cNvPr id="12" name="Rounded Rectangle 11">
              <a:extLst>
                <a:ext uri="{FF2B5EF4-FFF2-40B4-BE49-F238E27FC236}">
                  <a16:creationId xmlns:a16="http://schemas.microsoft.com/office/drawing/2014/main" id="{66F04570-CF4F-7C49-BFB5-D76E102DE534}"/>
                </a:ext>
              </a:extLst>
            </p:cNvPr>
            <p:cNvSpPr/>
            <p:nvPr/>
          </p:nvSpPr>
          <p:spPr>
            <a:xfrm>
              <a:off x="1315452" y="2133599"/>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B5D120-5AE5-8C40-A6C8-28C2DD7B2598}"/>
                </a:ext>
              </a:extLst>
            </p:cNvPr>
            <p:cNvSpPr txBox="1"/>
            <p:nvPr/>
          </p:nvSpPr>
          <p:spPr>
            <a:xfrm>
              <a:off x="1315452" y="2133599"/>
              <a:ext cx="1892967" cy="646331"/>
            </a:xfrm>
            <a:prstGeom prst="rect">
              <a:avLst/>
            </a:prstGeom>
            <a:noFill/>
          </p:spPr>
          <p:txBody>
            <a:bodyPr wrap="square" rtlCol="0">
              <a:spAutoFit/>
            </a:bodyPr>
            <a:lstStyle/>
            <a:p>
              <a:pPr algn="ctr"/>
              <a:r>
                <a:rPr lang="en-US" dirty="0"/>
                <a:t>16S rRNA Sequence Data</a:t>
              </a:r>
            </a:p>
          </p:txBody>
        </p:sp>
      </p:grpSp>
      <p:grpSp>
        <p:nvGrpSpPr>
          <p:cNvPr id="21" name="Group 20">
            <a:extLst>
              <a:ext uri="{FF2B5EF4-FFF2-40B4-BE49-F238E27FC236}">
                <a16:creationId xmlns:a16="http://schemas.microsoft.com/office/drawing/2014/main" id="{7486B876-86A6-2342-A0E2-69B04A73E0A0}"/>
              </a:ext>
            </a:extLst>
          </p:cNvPr>
          <p:cNvGrpSpPr/>
          <p:nvPr/>
        </p:nvGrpSpPr>
        <p:grpSpPr>
          <a:xfrm>
            <a:off x="3513220" y="2013283"/>
            <a:ext cx="1909011" cy="646332"/>
            <a:chOff x="3449050" y="2069430"/>
            <a:chExt cx="1909011" cy="646332"/>
          </a:xfrm>
        </p:grpSpPr>
        <p:sp>
          <p:nvSpPr>
            <p:cNvPr id="13" name="Rounded Rectangle 12">
              <a:extLst>
                <a:ext uri="{FF2B5EF4-FFF2-40B4-BE49-F238E27FC236}">
                  <a16:creationId xmlns:a16="http://schemas.microsoft.com/office/drawing/2014/main" id="{1DE04662-C45B-0748-AC43-A89A19091AA6}"/>
                </a:ext>
              </a:extLst>
            </p:cNvPr>
            <p:cNvSpPr/>
            <p:nvPr/>
          </p:nvSpPr>
          <p:spPr>
            <a:xfrm>
              <a:off x="3465094" y="2069431"/>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954523-71F6-AD44-8AE0-2F15337B6A29}"/>
                </a:ext>
              </a:extLst>
            </p:cNvPr>
            <p:cNvSpPr txBox="1"/>
            <p:nvPr/>
          </p:nvSpPr>
          <p:spPr>
            <a:xfrm>
              <a:off x="3449050" y="2069430"/>
              <a:ext cx="1844844" cy="646331"/>
            </a:xfrm>
            <a:prstGeom prst="rect">
              <a:avLst/>
            </a:prstGeom>
            <a:noFill/>
          </p:spPr>
          <p:txBody>
            <a:bodyPr wrap="square" rtlCol="0">
              <a:spAutoFit/>
            </a:bodyPr>
            <a:lstStyle/>
            <a:p>
              <a:pPr algn="ctr"/>
              <a:r>
                <a:rPr lang="en-US" dirty="0"/>
                <a:t>Shotgun or RNA Sequence Data</a:t>
              </a:r>
            </a:p>
          </p:txBody>
        </p:sp>
      </p:grpSp>
      <p:grpSp>
        <p:nvGrpSpPr>
          <p:cNvPr id="20" name="Group 19">
            <a:extLst>
              <a:ext uri="{FF2B5EF4-FFF2-40B4-BE49-F238E27FC236}">
                <a16:creationId xmlns:a16="http://schemas.microsoft.com/office/drawing/2014/main" id="{577AD1D9-85E1-F148-AD35-F9DCF30D3A0E}"/>
              </a:ext>
            </a:extLst>
          </p:cNvPr>
          <p:cNvGrpSpPr/>
          <p:nvPr/>
        </p:nvGrpSpPr>
        <p:grpSpPr>
          <a:xfrm>
            <a:off x="5807241" y="2005262"/>
            <a:ext cx="1892967" cy="662374"/>
            <a:chOff x="5887451" y="2053388"/>
            <a:chExt cx="1892967" cy="662374"/>
          </a:xfrm>
        </p:grpSpPr>
        <p:sp>
          <p:nvSpPr>
            <p:cNvPr id="14" name="Rounded Rectangle 13">
              <a:extLst>
                <a:ext uri="{FF2B5EF4-FFF2-40B4-BE49-F238E27FC236}">
                  <a16:creationId xmlns:a16="http://schemas.microsoft.com/office/drawing/2014/main" id="{1F8A83CF-C3EA-B54B-9874-B0C486EB06A3}"/>
                </a:ext>
              </a:extLst>
            </p:cNvPr>
            <p:cNvSpPr/>
            <p:nvPr/>
          </p:nvSpPr>
          <p:spPr>
            <a:xfrm>
              <a:off x="5887451" y="2069431"/>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011B93-2E5B-DB4D-ADEB-9BFB4743A224}"/>
                </a:ext>
              </a:extLst>
            </p:cNvPr>
            <p:cNvSpPr txBox="1"/>
            <p:nvPr/>
          </p:nvSpPr>
          <p:spPr>
            <a:xfrm>
              <a:off x="5919534" y="2053388"/>
              <a:ext cx="1844844" cy="646331"/>
            </a:xfrm>
            <a:prstGeom prst="rect">
              <a:avLst/>
            </a:prstGeom>
            <a:noFill/>
          </p:spPr>
          <p:txBody>
            <a:bodyPr wrap="square" rtlCol="0">
              <a:spAutoFit/>
            </a:bodyPr>
            <a:lstStyle/>
            <a:p>
              <a:pPr algn="ctr"/>
              <a:r>
                <a:rPr lang="en-US" dirty="0"/>
                <a:t>Metabolomic Data</a:t>
              </a:r>
            </a:p>
          </p:txBody>
        </p:sp>
      </p:grpSp>
      <p:grpSp>
        <p:nvGrpSpPr>
          <p:cNvPr id="19" name="Group 18">
            <a:extLst>
              <a:ext uri="{FF2B5EF4-FFF2-40B4-BE49-F238E27FC236}">
                <a16:creationId xmlns:a16="http://schemas.microsoft.com/office/drawing/2014/main" id="{AFEC9E22-7D3B-F445-A539-22B585E9287F}"/>
              </a:ext>
            </a:extLst>
          </p:cNvPr>
          <p:cNvGrpSpPr/>
          <p:nvPr/>
        </p:nvGrpSpPr>
        <p:grpSpPr>
          <a:xfrm>
            <a:off x="3384880" y="749333"/>
            <a:ext cx="2101518" cy="790711"/>
            <a:chOff x="3192376" y="909753"/>
            <a:chExt cx="2101518" cy="790711"/>
          </a:xfrm>
        </p:grpSpPr>
        <p:sp>
          <p:nvSpPr>
            <p:cNvPr id="11" name="Rounded Rectangle 10">
              <a:extLst>
                <a:ext uri="{FF2B5EF4-FFF2-40B4-BE49-F238E27FC236}">
                  <a16:creationId xmlns:a16="http://schemas.microsoft.com/office/drawing/2014/main" id="{61316CDD-9885-0A4B-A19C-0AE5109DF5EF}"/>
                </a:ext>
              </a:extLst>
            </p:cNvPr>
            <p:cNvSpPr/>
            <p:nvPr/>
          </p:nvSpPr>
          <p:spPr>
            <a:xfrm>
              <a:off x="3192376" y="909753"/>
              <a:ext cx="2101518" cy="79071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25F9C7-A066-6342-8808-E17D09010A25}"/>
                </a:ext>
              </a:extLst>
            </p:cNvPr>
            <p:cNvSpPr txBox="1"/>
            <p:nvPr/>
          </p:nvSpPr>
          <p:spPr>
            <a:xfrm>
              <a:off x="3192377" y="973921"/>
              <a:ext cx="2101517" cy="646331"/>
            </a:xfrm>
            <a:prstGeom prst="rect">
              <a:avLst/>
            </a:prstGeom>
            <a:noFill/>
          </p:spPr>
          <p:txBody>
            <a:bodyPr wrap="square" rtlCol="0">
              <a:spAutoFit/>
            </a:bodyPr>
            <a:lstStyle/>
            <a:p>
              <a:pPr algn="ctr"/>
              <a:r>
                <a:rPr lang="en-US" dirty="0"/>
                <a:t>Subject Cohorts e.g. Case/Control</a:t>
              </a:r>
            </a:p>
          </p:txBody>
        </p:sp>
      </p:grpSp>
      <p:grpSp>
        <p:nvGrpSpPr>
          <p:cNvPr id="25" name="Group 24">
            <a:extLst>
              <a:ext uri="{FF2B5EF4-FFF2-40B4-BE49-F238E27FC236}">
                <a16:creationId xmlns:a16="http://schemas.microsoft.com/office/drawing/2014/main" id="{63C4A3D1-C57E-144A-A662-A3A696A8094F}"/>
              </a:ext>
            </a:extLst>
          </p:cNvPr>
          <p:cNvGrpSpPr/>
          <p:nvPr/>
        </p:nvGrpSpPr>
        <p:grpSpPr>
          <a:xfrm>
            <a:off x="2310063" y="4401873"/>
            <a:ext cx="1892967" cy="656041"/>
            <a:chOff x="2374231" y="5059595"/>
            <a:chExt cx="1892967" cy="656041"/>
          </a:xfrm>
        </p:grpSpPr>
        <p:sp>
          <p:nvSpPr>
            <p:cNvPr id="17" name="Rounded Rectangle 16">
              <a:extLst>
                <a:ext uri="{FF2B5EF4-FFF2-40B4-BE49-F238E27FC236}">
                  <a16:creationId xmlns:a16="http://schemas.microsoft.com/office/drawing/2014/main" id="{B68DED72-866A-9B42-A2D5-EB66F2F5037A}"/>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9B5D6D6-CA86-EE48-A892-4323BF99A52E}"/>
                </a:ext>
              </a:extLst>
            </p:cNvPr>
            <p:cNvSpPr txBox="1"/>
            <p:nvPr/>
          </p:nvSpPr>
          <p:spPr>
            <a:xfrm>
              <a:off x="2454440" y="5059595"/>
              <a:ext cx="1748590" cy="646331"/>
            </a:xfrm>
            <a:prstGeom prst="rect">
              <a:avLst/>
            </a:prstGeom>
            <a:noFill/>
          </p:spPr>
          <p:txBody>
            <a:bodyPr wrap="square" rtlCol="0">
              <a:spAutoFit/>
            </a:bodyPr>
            <a:lstStyle/>
            <a:p>
              <a:pPr algn="ctr"/>
              <a:r>
                <a:rPr lang="en-US" dirty="0"/>
                <a:t>Discriminating Taxa</a:t>
              </a:r>
            </a:p>
          </p:txBody>
        </p:sp>
      </p:grpSp>
      <p:cxnSp>
        <p:nvCxnSpPr>
          <p:cNvPr id="27" name="Straight Arrow Connector 26">
            <a:extLst>
              <a:ext uri="{FF2B5EF4-FFF2-40B4-BE49-F238E27FC236}">
                <a16:creationId xmlns:a16="http://schemas.microsoft.com/office/drawing/2014/main" id="{457FB18A-9989-8649-A416-46B969820FA8}"/>
              </a:ext>
            </a:extLst>
          </p:cNvPr>
          <p:cNvCxnSpPr>
            <a:endCxn id="8" idx="0"/>
          </p:cNvCxnSpPr>
          <p:nvPr/>
        </p:nvCxnSpPr>
        <p:spPr>
          <a:xfrm>
            <a:off x="4427621" y="1540044"/>
            <a:ext cx="8021" cy="473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452251-5911-6B4B-85CB-FD19E708B52D}"/>
              </a:ext>
            </a:extLst>
          </p:cNvPr>
          <p:cNvCxnSpPr>
            <a:cxnSpLocks/>
            <a:endCxn id="7" idx="0"/>
          </p:cNvCxnSpPr>
          <p:nvPr/>
        </p:nvCxnSpPr>
        <p:spPr>
          <a:xfrm flipH="1">
            <a:off x="2181726" y="1540044"/>
            <a:ext cx="1219202" cy="4732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ADBA26C-AF99-C243-A720-6CDDA9F02CCE}"/>
              </a:ext>
            </a:extLst>
          </p:cNvPr>
          <p:cNvCxnSpPr>
            <a:cxnSpLocks/>
            <a:endCxn id="9" idx="0"/>
          </p:cNvCxnSpPr>
          <p:nvPr/>
        </p:nvCxnSpPr>
        <p:spPr>
          <a:xfrm>
            <a:off x="5486400" y="1540044"/>
            <a:ext cx="1275346" cy="4652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66404B8-9D33-D648-A393-ACE993F36C87}"/>
              </a:ext>
            </a:extLst>
          </p:cNvPr>
          <p:cNvCxnSpPr>
            <a:cxnSpLocks/>
          </p:cNvCxnSpPr>
          <p:nvPr/>
        </p:nvCxnSpPr>
        <p:spPr>
          <a:xfrm flipH="1">
            <a:off x="6096000" y="2679033"/>
            <a:ext cx="673768" cy="6254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A5ED584-5451-5E47-879E-BB43EA1D0B4F}"/>
              </a:ext>
            </a:extLst>
          </p:cNvPr>
          <p:cNvCxnSpPr>
            <a:cxnSpLocks/>
          </p:cNvCxnSpPr>
          <p:nvPr/>
        </p:nvCxnSpPr>
        <p:spPr>
          <a:xfrm>
            <a:off x="4828674" y="2679033"/>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150E1942-A3C2-AA4E-8410-E3D528EE87E7}"/>
              </a:ext>
            </a:extLst>
          </p:cNvPr>
          <p:cNvCxnSpPr>
            <a:cxnSpLocks/>
          </p:cNvCxnSpPr>
          <p:nvPr/>
        </p:nvCxnSpPr>
        <p:spPr>
          <a:xfrm flipH="1">
            <a:off x="3593435" y="2695075"/>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8183B32-303B-414D-8BC0-13E2D85F8A54}"/>
              </a:ext>
            </a:extLst>
          </p:cNvPr>
          <p:cNvCxnSpPr>
            <a:cxnSpLocks/>
          </p:cNvCxnSpPr>
          <p:nvPr/>
        </p:nvCxnSpPr>
        <p:spPr>
          <a:xfrm>
            <a:off x="2133601" y="2679033"/>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336B4D40-3578-6641-AC9B-915DD2C2A56F}"/>
              </a:ext>
            </a:extLst>
          </p:cNvPr>
          <p:cNvCxnSpPr>
            <a:cxnSpLocks/>
          </p:cNvCxnSpPr>
          <p:nvPr/>
        </p:nvCxnSpPr>
        <p:spPr>
          <a:xfrm>
            <a:off x="2839453" y="2679033"/>
            <a:ext cx="1925052" cy="625472"/>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9E7DC23C-C997-674D-8742-7E3032826A9D}"/>
              </a:ext>
            </a:extLst>
          </p:cNvPr>
          <p:cNvGrpSpPr/>
          <p:nvPr/>
        </p:nvGrpSpPr>
        <p:grpSpPr>
          <a:xfrm>
            <a:off x="4876799" y="4401873"/>
            <a:ext cx="1957137" cy="656041"/>
            <a:chOff x="2374231" y="5059595"/>
            <a:chExt cx="1957137" cy="656041"/>
          </a:xfrm>
        </p:grpSpPr>
        <p:sp>
          <p:nvSpPr>
            <p:cNvPr id="46" name="Rounded Rectangle 45">
              <a:extLst>
                <a:ext uri="{FF2B5EF4-FFF2-40B4-BE49-F238E27FC236}">
                  <a16:creationId xmlns:a16="http://schemas.microsoft.com/office/drawing/2014/main" id="{84A295F3-5169-3549-874A-4A001C7C6C6F}"/>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AF864E5-CB2C-4749-88A8-7A826A8EA119}"/>
                </a:ext>
              </a:extLst>
            </p:cNvPr>
            <p:cNvSpPr txBox="1"/>
            <p:nvPr/>
          </p:nvSpPr>
          <p:spPr>
            <a:xfrm>
              <a:off x="2390271" y="5059595"/>
              <a:ext cx="1941097" cy="646331"/>
            </a:xfrm>
            <a:prstGeom prst="rect">
              <a:avLst/>
            </a:prstGeom>
            <a:noFill/>
          </p:spPr>
          <p:txBody>
            <a:bodyPr wrap="square" rtlCol="0">
              <a:spAutoFit/>
            </a:bodyPr>
            <a:lstStyle/>
            <a:p>
              <a:pPr algn="ctr"/>
              <a:r>
                <a:rPr lang="en-US" dirty="0"/>
                <a:t>Discriminating Genes/Pathways</a:t>
              </a:r>
            </a:p>
          </p:txBody>
        </p:sp>
      </p:grpSp>
      <p:cxnSp>
        <p:nvCxnSpPr>
          <p:cNvPr id="48" name="Straight Arrow Connector 47">
            <a:extLst>
              <a:ext uri="{FF2B5EF4-FFF2-40B4-BE49-F238E27FC236}">
                <a16:creationId xmlns:a16="http://schemas.microsoft.com/office/drawing/2014/main" id="{D3152A9E-065D-5741-ACE5-4A86F4A6856C}"/>
              </a:ext>
            </a:extLst>
          </p:cNvPr>
          <p:cNvCxnSpPr>
            <a:cxnSpLocks/>
          </p:cNvCxnSpPr>
          <p:nvPr/>
        </p:nvCxnSpPr>
        <p:spPr>
          <a:xfrm>
            <a:off x="3176337" y="3994486"/>
            <a:ext cx="0" cy="40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1B12CE8E-CAFB-D84E-9757-254478F26882}"/>
              </a:ext>
            </a:extLst>
          </p:cNvPr>
          <p:cNvCxnSpPr>
            <a:cxnSpLocks/>
          </p:cNvCxnSpPr>
          <p:nvPr/>
        </p:nvCxnSpPr>
        <p:spPr>
          <a:xfrm>
            <a:off x="5743074" y="3994486"/>
            <a:ext cx="0" cy="40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307E675A-26AA-9647-8956-7708FC3CCAEA}"/>
              </a:ext>
            </a:extLst>
          </p:cNvPr>
          <p:cNvGrpSpPr/>
          <p:nvPr/>
        </p:nvGrpSpPr>
        <p:grpSpPr>
          <a:xfrm>
            <a:off x="3609473" y="5678907"/>
            <a:ext cx="1892967" cy="646331"/>
            <a:chOff x="2374231" y="5069305"/>
            <a:chExt cx="1892967" cy="646331"/>
          </a:xfrm>
        </p:grpSpPr>
        <p:sp>
          <p:nvSpPr>
            <p:cNvPr id="58" name="Rounded Rectangle 57">
              <a:extLst>
                <a:ext uri="{FF2B5EF4-FFF2-40B4-BE49-F238E27FC236}">
                  <a16:creationId xmlns:a16="http://schemas.microsoft.com/office/drawing/2014/main" id="{390D5FE3-7D6F-7C43-BA64-ECDCD9E60992}"/>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366BD50-A023-E847-A37B-D2735D77C302}"/>
                </a:ext>
              </a:extLst>
            </p:cNvPr>
            <p:cNvSpPr txBox="1"/>
            <p:nvPr/>
          </p:nvSpPr>
          <p:spPr>
            <a:xfrm>
              <a:off x="2470482" y="5236057"/>
              <a:ext cx="1748590" cy="369332"/>
            </a:xfrm>
            <a:prstGeom prst="rect">
              <a:avLst/>
            </a:prstGeom>
            <a:noFill/>
          </p:spPr>
          <p:txBody>
            <a:bodyPr wrap="square" rtlCol="0">
              <a:spAutoFit/>
            </a:bodyPr>
            <a:lstStyle/>
            <a:p>
              <a:pPr algn="ctr"/>
              <a:r>
                <a:rPr lang="en-US" dirty="0"/>
                <a:t>Mechanisms</a:t>
              </a:r>
            </a:p>
          </p:txBody>
        </p:sp>
      </p:grpSp>
      <p:grpSp>
        <p:nvGrpSpPr>
          <p:cNvPr id="60" name="Group 59">
            <a:extLst>
              <a:ext uri="{FF2B5EF4-FFF2-40B4-BE49-F238E27FC236}">
                <a16:creationId xmlns:a16="http://schemas.microsoft.com/office/drawing/2014/main" id="{D8E45DA5-6B52-504B-802B-FDE53EFA014D}"/>
              </a:ext>
            </a:extLst>
          </p:cNvPr>
          <p:cNvGrpSpPr/>
          <p:nvPr/>
        </p:nvGrpSpPr>
        <p:grpSpPr>
          <a:xfrm>
            <a:off x="1668379" y="5678907"/>
            <a:ext cx="1892967" cy="652663"/>
            <a:chOff x="2374231" y="5069305"/>
            <a:chExt cx="1892967" cy="652663"/>
          </a:xfrm>
        </p:grpSpPr>
        <p:sp>
          <p:nvSpPr>
            <p:cNvPr id="61" name="Rounded Rectangle 60">
              <a:extLst>
                <a:ext uri="{FF2B5EF4-FFF2-40B4-BE49-F238E27FC236}">
                  <a16:creationId xmlns:a16="http://schemas.microsoft.com/office/drawing/2014/main" id="{FF6C718E-CA6C-F243-9B2B-0A7E5C7043D9}"/>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AF6B186-9E2A-A94B-A8F7-429113ACA1D2}"/>
                </a:ext>
              </a:extLst>
            </p:cNvPr>
            <p:cNvSpPr txBox="1"/>
            <p:nvPr/>
          </p:nvSpPr>
          <p:spPr>
            <a:xfrm>
              <a:off x="2470482" y="5075637"/>
              <a:ext cx="1748590" cy="646331"/>
            </a:xfrm>
            <a:prstGeom prst="rect">
              <a:avLst/>
            </a:prstGeom>
            <a:noFill/>
          </p:spPr>
          <p:txBody>
            <a:bodyPr wrap="square" rtlCol="0">
              <a:spAutoFit/>
            </a:bodyPr>
            <a:lstStyle/>
            <a:p>
              <a:pPr algn="ctr"/>
              <a:r>
                <a:rPr lang="en-US" dirty="0"/>
                <a:t>Causal or Correlation?</a:t>
              </a:r>
            </a:p>
          </p:txBody>
        </p:sp>
      </p:grpSp>
      <p:sp>
        <p:nvSpPr>
          <p:cNvPr id="63" name="Down Arrow 62">
            <a:extLst>
              <a:ext uri="{FF2B5EF4-FFF2-40B4-BE49-F238E27FC236}">
                <a16:creationId xmlns:a16="http://schemas.microsoft.com/office/drawing/2014/main" id="{23105EED-4C57-0441-AADC-782360203941}"/>
              </a:ext>
            </a:extLst>
          </p:cNvPr>
          <p:cNvSpPr/>
          <p:nvPr/>
        </p:nvSpPr>
        <p:spPr>
          <a:xfrm>
            <a:off x="4267198" y="5009788"/>
            <a:ext cx="529381" cy="620993"/>
          </a:xfrm>
          <a:prstGeom prst="downArrow">
            <a:avLst/>
          </a:prstGeom>
          <a:solidFill>
            <a:srgbClr val="0285CA"/>
          </a:solidFill>
          <a:ln>
            <a:solidFill>
              <a:srgbClr val="0B6E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F4C016C3-4F96-254C-9B1F-8B035AA090B5}"/>
              </a:ext>
            </a:extLst>
          </p:cNvPr>
          <p:cNvGrpSpPr/>
          <p:nvPr/>
        </p:nvGrpSpPr>
        <p:grpSpPr>
          <a:xfrm>
            <a:off x="5518485" y="5678907"/>
            <a:ext cx="1892967" cy="646331"/>
            <a:chOff x="2374231" y="5069305"/>
            <a:chExt cx="1892967" cy="646331"/>
          </a:xfrm>
        </p:grpSpPr>
        <p:sp>
          <p:nvSpPr>
            <p:cNvPr id="65" name="Rounded Rectangle 64">
              <a:extLst>
                <a:ext uri="{FF2B5EF4-FFF2-40B4-BE49-F238E27FC236}">
                  <a16:creationId xmlns:a16="http://schemas.microsoft.com/office/drawing/2014/main" id="{84AA6C27-8C9C-5747-93EA-DCFAEAD53AE1}"/>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F8A6EAF-1BDF-F448-AA9B-BE6214C42FB8}"/>
                </a:ext>
              </a:extLst>
            </p:cNvPr>
            <p:cNvSpPr txBox="1"/>
            <p:nvPr/>
          </p:nvSpPr>
          <p:spPr>
            <a:xfrm>
              <a:off x="2470482" y="5236057"/>
              <a:ext cx="1748590" cy="369332"/>
            </a:xfrm>
            <a:prstGeom prst="rect">
              <a:avLst/>
            </a:prstGeom>
            <a:noFill/>
          </p:spPr>
          <p:txBody>
            <a:bodyPr wrap="square" rtlCol="0">
              <a:spAutoFit/>
            </a:bodyPr>
            <a:lstStyle/>
            <a:p>
              <a:pPr algn="ctr"/>
              <a:r>
                <a:rPr lang="en-US" dirty="0"/>
                <a:t>Applications</a:t>
              </a:r>
            </a:p>
          </p:txBody>
        </p:sp>
      </p:grpSp>
      <p:sp>
        <p:nvSpPr>
          <p:cNvPr id="4" name="TextBox 3">
            <a:extLst>
              <a:ext uri="{FF2B5EF4-FFF2-40B4-BE49-F238E27FC236}">
                <a16:creationId xmlns:a16="http://schemas.microsoft.com/office/drawing/2014/main" id="{153492BB-4ED7-B64B-825F-66045D577211}"/>
              </a:ext>
            </a:extLst>
          </p:cNvPr>
          <p:cNvSpPr txBox="1"/>
          <p:nvPr/>
        </p:nvSpPr>
        <p:spPr>
          <a:xfrm>
            <a:off x="657726" y="5229726"/>
            <a:ext cx="659155" cy="369332"/>
          </a:xfrm>
          <a:prstGeom prst="rect">
            <a:avLst/>
          </a:prstGeom>
          <a:solidFill>
            <a:schemeClr val="accent5">
              <a:lumMod val="60000"/>
              <a:lumOff val="40000"/>
            </a:schemeClr>
          </a:solidFill>
          <a:ln>
            <a:noFill/>
          </a:ln>
        </p:spPr>
        <p:txBody>
          <a:bodyPr wrap="none" rtlCol="0">
            <a:spAutoFit/>
          </a:bodyPr>
          <a:lstStyle/>
          <a:p>
            <a:r>
              <a:rPr lang="en-US" dirty="0">
                <a:solidFill>
                  <a:schemeClr val="bg1"/>
                </a:solidFill>
              </a:rPr>
              <a:t>FMT</a:t>
            </a:r>
          </a:p>
        </p:txBody>
      </p:sp>
      <p:cxnSp>
        <p:nvCxnSpPr>
          <p:cNvPr id="29" name="Straight Arrow Connector 28">
            <a:extLst>
              <a:ext uri="{FF2B5EF4-FFF2-40B4-BE49-F238E27FC236}">
                <a16:creationId xmlns:a16="http://schemas.microsoft.com/office/drawing/2014/main" id="{56C2A786-F080-8D44-8530-DAE85F560B3C}"/>
              </a:ext>
            </a:extLst>
          </p:cNvPr>
          <p:cNvCxnSpPr/>
          <p:nvPr/>
        </p:nvCxnSpPr>
        <p:spPr>
          <a:xfrm>
            <a:off x="1235242" y="5599058"/>
            <a:ext cx="320842" cy="24660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46E5DAD-3F3D-E947-B566-8FEF78087FAA}"/>
              </a:ext>
            </a:extLst>
          </p:cNvPr>
          <p:cNvSpPr txBox="1"/>
          <p:nvPr/>
        </p:nvSpPr>
        <p:spPr>
          <a:xfrm>
            <a:off x="3245271" y="4010163"/>
            <a:ext cx="2428870" cy="369332"/>
          </a:xfrm>
          <a:prstGeom prst="rect">
            <a:avLst/>
          </a:prstGeom>
          <a:solidFill>
            <a:schemeClr val="accent5">
              <a:lumMod val="60000"/>
              <a:lumOff val="40000"/>
            </a:schemeClr>
          </a:solidFill>
        </p:spPr>
        <p:txBody>
          <a:bodyPr wrap="none" rtlCol="0">
            <a:spAutoFit/>
          </a:bodyPr>
          <a:lstStyle/>
          <a:p>
            <a:r>
              <a:rPr lang="en-US" dirty="0">
                <a:solidFill>
                  <a:schemeClr val="bg1"/>
                </a:solidFill>
              </a:rPr>
              <a:t>Statistics, data mining</a:t>
            </a:r>
          </a:p>
        </p:txBody>
      </p:sp>
      <p:sp>
        <p:nvSpPr>
          <p:cNvPr id="52" name="TextBox 51">
            <a:extLst>
              <a:ext uri="{FF2B5EF4-FFF2-40B4-BE49-F238E27FC236}">
                <a16:creationId xmlns:a16="http://schemas.microsoft.com/office/drawing/2014/main" id="{C170FCE1-2F06-D746-A4F8-1EBEEAE983C0}"/>
              </a:ext>
            </a:extLst>
          </p:cNvPr>
          <p:cNvSpPr txBox="1"/>
          <p:nvPr/>
        </p:nvSpPr>
        <p:spPr>
          <a:xfrm>
            <a:off x="5009902" y="5181236"/>
            <a:ext cx="3070071" cy="369332"/>
          </a:xfrm>
          <a:prstGeom prst="rect">
            <a:avLst/>
          </a:prstGeom>
          <a:solidFill>
            <a:schemeClr val="accent5">
              <a:lumMod val="60000"/>
              <a:lumOff val="40000"/>
            </a:schemeClr>
          </a:solidFill>
        </p:spPr>
        <p:txBody>
          <a:bodyPr wrap="none" rtlCol="0">
            <a:spAutoFit/>
          </a:bodyPr>
          <a:lstStyle/>
          <a:p>
            <a:r>
              <a:rPr lang="en-US" dirty="0">
                <a:solidFill>
                  <a:schemeClr val="bg1"/>
                </a:solidFill>
              </a:rPr>
              <a:t>Animal models, clinical tests</a:t>
            </a:r>
          </a:p>
        </p:txBody>
      </p:sp>
      <p:sp>
        <p:nvSpPr>
          <p:cNvPr id="53" name="TextBox 52">
            <a:extLst>
              <a:ext uri="{FF2B5EF4-FFF2-40B4-BE49-F238E27FC236}">
                <a16:creationId xmlns:a16="http://schemas.microsoft.com/office/drawing/2014/main" id="{4695B6F9-4DDA-1B4A-845B-81CFAAABCC32}"/>
              </a:ext>
            </a:extLst>
          </p:cNvPr>
          <p:cNvSpPr txBox="1"/>
          <p:nvPr/>
        </p:nvSpPr>
        <p:spPr>
          <a:xfrm>
            <a:off x="2747962" y="5181236"/>
            <a:ext cx="1351652" cy="369332"/>
          </a:xfrm>
          <a:prstGeom prst="rect">
            <a:avLst/>
          </a:prstGeom>
          <a:solidFill>
            <a:schemeClr val="accent5">
              <a:lumMod val="60000"/>
              <a:lumOff val="40000"/>
            </a:schemeClr>
          </a:solidFill>
        </p:spPr>
        <p:txBody>
          <a:bodyPr wrap="none" rtlCol="0">
            <a:spAutoFit/>
          </a:bodyPr>
          <a:lstStyle/>
          <a:p>
            <a:r>
              <a:rPr lang="en-US" dirty="0" err="1">
                <a:solidFill>
                  <a:schemeClr val="bg1"/>
                </a:solidFill>
              </a:rPr>
              <a:t>culturomics</a:t>
            </a:r>
            <a:endParaRPr lang="en-US" dirty="0">
              <a:solidFill>
                <a:schemeClr val="bg1"/>
              </a:solidFill>
            </a:endParaRPr>
          </a:p>
        </p:txBody>
      </p:sp>
    </p:spTree>
    <p:extLst>
      <p:ext uri="{BB962C8B-B14F-4D97-AF65-F5344CB8AC3E}">
        <p14:creationId xmlns:p14="http://schemas.microsoft.com/office/powerpoint/2010/main" val="413025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332A-DE26-844A-A8C5-208A9EC7B653}"/>
              </a:ext>
            </a:extLst>
          </p:cNvPr>
          <p:cNvSpPr>
            <a:spLocks noGrp="1"/>
          </p:cNvSpPr>
          <p:nvPr>
            <p:ph type="title"/>
          </p:nvPr>
        </p:nvSpPr>
        <p:spPr>
          <a:xfrm>
            <a:off x="941443" y="-106360"/>
            <a:ext cx="7885057" cy="792162"/>
          </a:xfrm>
        </p:spPr>
        <p:txBody>
          <a:bodyPr/>
          <a:lstStyle/>
          <a:p>
            <a:pPr algn="ctr"/>
            <a:r>
              <a:rPr lang="en-US" dirty="0"/>
              <a:t>Microbiome Analysis</a:t>
            </a:r>
          </a:p>
        </p:txBody>
      </p:sp>
      <p:sp>
        <p:nvSpPr>
          <p:cNvPr id="3" name="Slide Number Placeholder 2">
            <a:extLst>
              <a:ext uri="{FF2B5EF4-FFF2-40B4-BE49-F238E27FC236}">
                <a16:creationId xmlns:a16="http://schemas.microsoft.com/office/drawing/2014/main" id="{4D53EF35-DC26-304E-A4FB-8012D2711A01}"/>
              </a:ext>
            </a:extLst>
          </p:cNvPr>
          <p:cNvSpPr>
            <a:spLocks noGrp="1"/>
          </p:cNvSpPr>
          <p:nvPr>
            <p:ph type="sldNum" sz="quarter" idx="4"/>
          </p:nvPr>
        </p:nvSpPr>
        <p:spPr>
          <a:xfrm>
            <a:off x="6692900" y="6280150"/>
            <a:ext cx="2133600" cy="365125"/>
          </a:xfrm>
        </p:spPr>
        <p:txBody>
          <a:bodyPr/>
          <a:lstStyle/>
          <a:p>
            <a:fld id="{24791E93-A2B7-0848-BDB4-10A6DF01D9B6}" type="slidenum">
              <a:rPr lang="en-US" smtClean="0"/>
              <a:pPr/>
              <a:t>7</a:t>
            </a:fld>
            <a:endParaRPr lang="en-US" dirty="0"/>
          </a:p>
        </p:txBody>
      </p:sp>
      <p:grpSp>
        <p:nvGrpSpPr>
          <p:cNvPr id="24" name="Group 23">
            <a:extLst>
              <a:ext uri="{FF2B5EF4-FFF2-40B4-BE49-F238E27FC236}">
                <a16:creationId xmlns:a16="http://schemas.microsoft.com/office/drawing/2014/main" id="{99534EEA-D7BE-564E-8417-3520A94E2114}"/>
              </a:ext>
            </a:extLst>
          </p:cNvPr>
          <p:cNvGrpSpPr/>
          <p:nvPr/>
        </p:nvGrpSpPr>
        <p:grpSpPr>
          <a:xfrm>
            <a:off x="2261937" y="3294965"/>
            <a:ext cx="1892967" cy="656041"/>
            <a:chOff x="2277979" y="3599763"/>
            <a:chExt cx="1892967" cy="656041"/>
          </a:xfrm>
        </p:grpSpPr>
        <p:sp>
          <p:nvSpPr>
            <p:cNvPr id="15" name="Rounded Rectangle 14">
              <a:extLst>
                <a:ext uri="{FF2B5EF4-FFF2-40B4-BE49-F238E27FC236}">
                  <a16:creationId xmlns:a16="http://schemas.microsoft.com/office/drawing/2014/main" id="{404E4D8E-65BC-C348-82A9-7D4BF53441DB}"/>
                </a:ext>
              </a:extLst>
            </p:cNvPr>
            <p:cNvSpPr/>
            <p:nvPr/>
          </p:nvSpPr>
          <p:spPr>
            <a:xfrm>
              <a:off x="2277979" y="3609473"/>
              <a:ext cx="1892967" cy="646331"/>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7416D89C-2578-F849-AD65-294E44D9CFA7}"/>
                </a:ext>
              </a:extLst>
            </p:cNvPr>
            <p:cNvSpPr txBox="1"/>
            <p:nvPr/>
          </p:nvSpPr>
          <p:spPr>
            <a:xfrm>
              <a:off x="2534650" y="3599763"/>
              <a:ext cx="1315453" cy="646331"/>
            </a:xfrm>
            <a:prstGeom prst="rect">
              <a:avLst/>
            </a:prstGeom>
            <a:noFill/>
          </p:spPr>
          <p:txBody>
            <a:bodyPr wrap="square" rtlCol="0">
              <a:spAutoFit/>
            </a:bodyPr>
            <a:lstStyle/>
            <a:p>
              <a:pPr algn="ctr"/>
              <a:r>
                <a:rPr lang="en-US" dirty="0">
                  <a:solidFill>
                    <a:schemeClr val="bg1"/>
                  </a:solidFill>
                </a:rPr>
                <a:t>Taxonomic Data</a:t>
              </a:r>
            </a:p>
          </p:txBody>
        </p:sp>
      </p:grpSp>
      <p:grpSp>
        <p:nvGrpSpPr>
          <p:cNvPr id="23" name="Group 22">
            <a:extLst>
              <a:ext uri="{FF2B5EF4-FFF2-40B4-BE49-F238E27FC236}">
                <a16:creationId xmlns:a16="http://schemas.microsoft.com/office/drawing/2014/main" id="{FD435EB5-59C4-684A-B8E1-B681101EC0C4}"/>
              </a:ext>
            </a:extLst>
          </p:cNvPr>
          <p:cNvGrpSpPr/>
          <p:nvPr/>
        </p:nvGrpSpPr>
        <p:grpSpPr>
          <a:xfrm>
            <a:off x="4764505" y="3304505"/>
            <a:ext cx="1892967" cy="646501"/>
            <a:chOff x="4780547" y="3497008"/>
            <a:chExt cx="1892967" cy="646501"/>
          </a:xfrm>
        </p:grpSpPr>
        <p:sp>
          <p:nvSpPr>
            <p:cNvPr id="16" name="Rounded Rectangle 15">
              <a:extLst>
                <a:ext uri="{FF2B5EF4-FFF2-40B4-BE49-F238E27FC236}">
                  <a16:creationId xmlns:a16="http://schemas.microsoft.com/office/drawing/2014/main" id="{674B56FE-66DB-344E-9480-9E7F2FF0A2EC}"/>
                </a:ext>
              </a:extLst>
            </p:cNvPr>
            <p:cNvSpPr/>
            <p:nvPr/>
          </p:nvSpPr>
          <p:spPr>
            <a:xfrm>
              <a:off x="4780547" y="3497178"/>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FD67FA-4F2A-9A4F-960F-F6C9F83D67A3}"/>
                </a:ext>
              </a:extLst>
            </p:cNvPr>
            <p:cNvSpPr txBox="1"/>
            <p:nvPr/>
          </p:nvSpPr>
          <p:spPr>
            <a:xfrm>
              <a:off x="4883971" y="3497008"/>
              <a:ext cx="1748591" cy="646331"/>
            </a:xfrm>
            <a:prstGeom prst="rect">
              <a:avLst/>
            </a:prstGeom>
            <a:noFill/>
          </p:spPr>
          <p:txBody>
            <a:bodyPr wrap="square" rtlCol="0">
              <a:spAutoFit/>
            </a:bodyPr>
            <a:lstStyle/>
            <a:p>
              <a:pPr algn="ctr"/>
              <a:r>
                <a:rPr lang="en-US" dirty="0"/>
                <a:t>Gene/Pathway Data</a:t>
              </a:r>
            </a:p>
          </p:txBody>
        </p:sp>
      </p:grpSp>
      <p:grpSp>
        <p:nvGrpSpPr>
          <p:cNvPr id="22" name="Group 21">
            <a:extLst>
              <a:ext uri="{FF2B5EF4-FFF2-40B4-BE49-F238E27FC236}">
                <a16:creationId xmlns:a16="http://schemas.microsoft.com/office/drawing/2014/main" id="{F22C9C8B-9659-7846-A71D-F1AAEBDA17DB}"/>
              </a:ext>
            </a:extLst>
          </p:cNvPr>
          <p:cNvGrpSpPr/>
          <p:nvPr/>
        </p:nvGrpSpPr>
        <p:grpSpPr>
          <a:xfrm>
            <a:off x="1235242" y="2013284"/>
            <a:ext cx="1892967" cy="646331"/>
            <a:chOff x="1315452" y="2133599"/>
            <a:chExt cx="1892967" cy="646331"/>
          </a:xfrm>
        </p:grpSpPr>
        <p:sp>
          <p:nvSpPr>
            <p:cNvPr id="12" name="Rounded Rectangle 11">
              <a:extLst>
                <a:ext uri="{FF2B5EF4-FFF2-40B4-BE49-F238E27FC236}">
                  <a16:creationId xmlns:a16="http://schemas.microsoft.com/office/drawing/2014/main" id="{66F04570-CF4F-7C49-BFB5-D76E102DE534}"/>
                </a:ext>
              </a:extLst>
            </p:cNvPr>
            <p:cNvSpPr/>
            <p:nvPr/>
          </p:nvSpPr>
          <p:spPr>
            <a:xfrm>
              <a:off x="1315452" y="2133599"/>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4B5D120-5AE5-8C40-A6C8-28C2DD7B2598}"/>
                </a:ext>
              </a:extLst>
            </p:cNvPr>
            <p:cNvSpPr txBox="1"/>
            <p:nvPr/>
          </p:nvSpPr>
          <p:spPr>
            <a:xfrm>
              <a:off x="1315452" y="2133599"/>
              <a:ext cx="1892967" cy="646331"/>
            </a:xfrm>
            <a:prstGeom prst="rect">
              <a:avLst/>
            </a:prstGeom>
            <a:noFill/>
          </p:spPr>
          <p:txBody>
            <a:bodyPr wrap="square" rtlCol="0">
              <a:spAutoFit/>
            </a:bodyPr>
            <a:lstStyle/>
            <a:p>
              <a:pPr algn="ctr"/>
              <a:r>
                <a:rPr lang="en-US" dirty="0"/>
                <a:t>16S rRNA Sequence Data</a:t>
              </a:r>
            </a:p>
          </p:txBody>
        </p:sp>
      </p:grpSp>
      <p:grpSp>
        <p:nvGrpSpPr>
          <p:cNvPr id="21" name="Group 20">
            <a:extLst>
              <a:ext uri="{FF2B5EF4-FFF2-40B4-BE49-F238E27FC236}">
                <a16:creationId xmlns:a16="http://schemas.microsoft.com/office/drawing/2014/main" id="{7486B876-86A6-2342-A0E2-69B04A73E0A0}"/>
              </a:ext>
            </a:extLst>
          </p:cNvPr>
          <p:cNvGrpSpPr/>
          <p:nvPr/>
        </p:nvGrpSpPr>
        <p:grpSpPr>
          <a:xfrm>
            <a:off x="3513220" y="2013283"/>
            <a:ext cx="1909011" cy="646332"/>
            <a:chOff x="3449050" y="2069430"/>
            <a:chExt cx="1909011" cy="646332"/>
          </a:xfrm>
        </p:grpSpPr>
        <p:sp>
          <p:nvSpPr>
            <p:cNvPr id="13" name="Rounded Rectangle 12">
              <a:extLst>
                <a:ext uri="{FF2B5EF4-FFF2-40B4-BE49-F238E27FC236}">
                  <a16:creationId xmlns:a16="http://schemas.microsoft.com/office/drawing/2014/main" id="{1DE04662-C45B-0748-AC43-A89A19091AA6}"/>
                </a:ext>
              </a:extLst>
            </p:cNvPr>
            <p:cNvSpPr/>
            <p:nvPr/>
          </p:nvSpPr>
          <p:spPr>
            <a:xfrm>
              <a:off x="3465094" y="2069431"/>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4954523-71F6-AD44-8AE0-2F15337B6A29}"/>
                </a:ext>
              </a:extLst>
            </p:cNvPr>
            <p:cNvSpPr txBox="1"/>
            <p:nvPr/>
          </p:nvSpPr>
          <p:spPr>
            <a:xfrm>
              <a:off x="3449050" y="2069430"/>
              <a:ext cx="1844844" cy="646331"/>
            </a:xfrm>
            <a:prstGeom prst="rect">
              <a:avLst/>
            </a:prstGeom>
            <a:noFill/>
          </p:spPr>
          <p:txBody>
            <a:bodyPr wrap="square" rtlCol="0">
              <a:spAutoFit/>
            </a:bodyPr>
            <a:lstStyle/>
            <a:p>
              <a:pPr algn="ctr"/>
              <a:r>
                <a:rPr lang="en-US" dirty="0"/>
                <a:t>Shotgun or RNA Sequence Data</a:t>
              </a:r>
            </a:p>
          </p:txBody>
        </p:sp>
      </p:grpSp>
      <p:grpSp>
        <p:nvGrpSpPr>
          <p:cNvPr id="20" name="Group 19">
            <a:extLst>
              <a:ext uri="{FF2B5EF4-FFF2-40B4-BE49-F238E27FC236}">
                <a16:creationId xmlns:a16="http://schemas.microsoft.com/office/drawing/2014/main" id="{577AD1D9-85E1-F148-AD35-F9DCF30D3A0E}"/>
              </a:ext>
            </a:extLst>
          </p:cNvPr>
          <p:cNvGrpSpPr/>
          <p:nvPr/>
        </p:nvGrpSpPr>
        <p:grpSpPr>
          <a:xfrm>
            <a:off x="5807241" y="2005262"/>
            <a:ext cx="1892967" cy="662374"/>
            <a:chOff x="5887451" y="2053388"/>
            <a:chExt cx="1892967" cy="662374"/>
          </a:xfrm>
        </p:grpSpPr>
        <p:sp>
          <p:nvSpPr>
            <p:cNvPr id="14" name="Rounded Rectangle 13">
              <a:extLst>
                <a:ext uri="{FF2B5EF4-FFF2-40B4-BE49-F238E27FC236}">
                  <a16:creationId xmlns:a16="http://schemas.microsoft.com/office/drawing/2014/main" id="{1F8A83CF-C3EA-B54B-9874-B0C486EB06A3}"/>
                </a:ext>
              </a:extLst>
            </p:cNvPr>
            <p:cNvSpPr/>
            <p:nvPr/>
          </p:nvSpPr>
          <p:spPr>
            <a:xfrm>
              <a:off x="5887451" y="2069431"/>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011B93-2E5B-DB4D-ADEB-9BFB4743A224}"/>
                </a:ext>
              </a:extLst>
            </p:cNvPr>
            <p:cNvSpPr txBox="1"/>
            <p:nvPr/>
          </p:nvSpPr>
          <p:spPr>
            <a:xfrm>
              <a:off x="5919534" y="2053388"/>
              <a:ext cx="1844844" cy="646331"/>
            </a:xfrm>
            <a:prstGeom prst="rect">
              <a:avLst/>
            </a:prstGeom>
            <a:noFill/>
          </p:spPr>
          <p:txBody>
            <a:bodyPr wrap="square" rtlCol="0">
              <a:spAutoFit/>
            </a:bodyPr>
            <a:lstStyle/>
            <a:p>
              <a:pPr algn="ctr"/>
              <a:r>
                <a:rPr lang="en-US" dirty="0"/>
                <a:t>Metabolomic Data</a:t>
              </a:r>
            </a:p>
          </p:txBody>
        </p:sp>
      </p:grpSp>
      <p:grpSp>
        <p:nvGrpSpPr>
          <p:cNvPr id="19" name="Group 18">
            <a:extLst>
              <a:ext uri="{FF2B5EF4-FFF2-40B4-BE49-F238E27FC236}">
                <a16:creationId xmlns:a16="http://schemas.microsoft.com/office/drawing/2014/main" id="{AFEC9E22-7D3B-F445-A539-22B585E9287F}"/>
              </a:ext>
            </a:extLst>
          </p:cNvPr>
          <p:cNvGrpSpPr/>
          <p:nvPr/>
        </p:nvGrpSpPr>
        <p:grpSpPr>
          <a:xfrm>
            <a:off x="3384880" y="749333"/>
            <a:ext cx="2101518" cy="790711"/>
            <a:chOff x="3192376" y="909753"/>
            <a:chExt cx="2101518" cy="790711"/>
          </a:xfrm>
        </p:grpSpPr>
        <p:sp>
          <p:nvSpPr>
            <p:cNvPr id="11" name="Rounded Rectangle 10">
              <a:extLst>
                <a:ext uri="{FF2B5EF4-FFF2-40B4-BE49-F238E27FC236}">
                  <a16:creationId xmlns:a16="http://schemas.microsoft.com/office/drawing/2014/main" id="{61316CDD-9885-0A4B-A19C-0AE5109DF5EF}"/>
                </a:ext>
              </a:extLst>
            </p:cNvPr>
            <p:cNvSpPr/>
            <p:nvPr/>
          </p:nvSpPr>
          <p:spPr>
            <a:xfrm>
              <a:off x="3192376" y="909753"/>
              <a:ext cx="2101518" cy="79071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25F9C7-A066-6342-8808-E17D09010A25}"/>
                </a:ext>
              </a:extLst>
            </p:cNvPr>
            <p:cNvSpPr txBox="1"/>
            <p:nvPr/>
          </p:nvSpPr>
          <p:spPr>
            <a:xfrm>
              <a:off x="3192377" y="973921"/>
              <a:ext cx="2101517" cy="646331"/>
            </a:xfrm>
            <a:prstGeom prst="rect">
              <a:avLst/>
            </a:prstGeom>
            <a:noFill/>
          </p:spPr>
          <p:txBody>
            <a:bodyPr wrap="square" rtlCol="0">
              <a:spAutoFit/>
            </a:bodyPr>
            <a:lstStyle/>
            <a:p>
              <a:pPr algn="ctr"/>
              <a:r>
                <a:rPr lang="en-US" dirty="0"/>
                <a:t>Subject Cohorts e.g. Case/Control</a:t>
              </a:r>
            </a:p>
          </p:txBody>
        </p:sp>
      </p:grpSp>
      <p:grpSp>
        <p:nvGrpSpPr>
          <p:cNvPr id="25" name="Group 24">
            <a:extLst>
              <a:ext uri="{FF2B5EF4-FFF2-40B4-BE49-F238E27FC236}">
                <a16:creationId xmlns:a16="http://schemas.microsoft.com/office/drawing/2014/main" id="{63C4A3D1-C57E-144A-A662-A3A696A8094F}"/>
              </a:ext>
            </a:extLst>
          </p:cNvPr>
          <p:cNvGrpSpPr/>
          <p:nvPr/>
        </p:nvGrpSpPr>
        <p:grpSpPr>
          <a:xfrm>
            <a:off x="2310063" y="4401873"/>
            <a:ext cx="1892967" cy="656041"/>
            <a:chOff x="2374231" y="5059595"/>
            <a:chExt cx="1892967" cy="656041"/>
          </a:xfrm>
        </p:grpSpPr>
        <p:sp>
          <p:nvSpPr>
            <p:cNvPr id="17" name="Rounded Rectangle 16">
              <a:extLst>
                <a:ext uri="{FF2B5EF4-FFF2-40B4-BE49-F238E27FC236}">
                  <a16:creationId xmlns:a16="http://schemas.microsoft.com/office/drawing/2014/main" id="{B68DED72-866A-9B42-A2D5-EB66F2F5037A}"/>
                </a:ext>
              </a:extLst>
            </p:cNvPr>
            <p:cNvSpPr/>
            <p:nvPr/>
          </p:nvSpPr>
          <p:spPr>
            <a:xfrm>
              <a:off x="2374231" y="5069305"/>
              <a:ext cx="1892967" cy="646331"/>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9B5D6D6-CA86-EE48-A892-4323BF99A52E}"/>
                </a:ext>
              </a:extLst>
            </p:cNvPr>
            <p:cNvSpPr txBox="1"/>
            <p:nvPr/>
          </p:nvSpPr>
          <p:spPr>
            <a:xfrm>
              <a:off x="2454440" y="5059595"/>
              <a:ext cx="1748590" cy="646331"/>
            </a:xfrm>
            <a:prstGeom prst="rect">
              <a:avLst/>
            </a:prstGeom>
            <a:noFill/>
          </p:spPr>
          <p:txBody>
            <a:bodyPr wrap="square" rtlCol="0">
              <a:spAutoFit/>
            </a:bodyPr>
            <a:lstStyle/>
            <a:p>
              <a:pPr algn="ctr"/>
              <a:r>
                <a:rPr lang="en-US" dirty="0">
                  <a:solidFill>
                    <a:schemeClr val="bg1"/>
                  </a:solidFill>
                </a:rPr>
                <a:t>Discriminating Taxa</a:t>
              </a:r>
            </a:p>
          </p:txBody>
        </p:sp>
      </p:grpSp>
      <p:cxnSp>
        <p:nvCxnSpPr>
          <p:cNvPr id="27" name="Straight Arrow Connector 26">
            <a:extLst>
              <a:ext uri="{FF2B5EF4-FFF2-40B4-BE49-F238E27FC236}">
                <a16:creationId xmlns:a16="http://schemas.microsoft.com/office/drawing/2014/main" id="{457FB18A-9989-8649-A416-46B969820FA8}"/>
              </a:ext>
            </a:extLst>
          </p:cNvPr>
          <p:cNvCxnSpPr>
            <a:endCxn id="8" idx="0"/>
          </p:cNvCxnSpPr>
          <p:nvPr/>
        </p:nvCxnSpPr>
        <p:spPr>
          <a:xfrm>
            <a:off x="4427621" y="1540044"/>
            <a:ext cx="8021" cy="4732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452251-5911-6B4B-85CB-FD19E708B52D}"/>
              </a:ext>
            </a:extLst>
          </p:cNvPr>
          <p:cNvCxnSpPr>
            <a:cxnSpLocks/>
            <a:endCxn id="7" idx="0"/>
          </p:cNvCxnSpPr>
          <p:nvPr/>
        </p:nvCxnSpPr>
        <p:spPr>
          <a:xfrm flipH="1">
            <a:off x="2181726" y="1540044"/>
            <a:ext cx="1219202" cy="4732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ADBA26C-AF99-C243-A720-6CDDA9F02CCE}"/>
              </a:ext>
            </a:extLst>
          </p:cNvPr>
          <p:cNvCxnSpPr>
            <a:cxnSpLocks/>
            <a:endCxn id="9" idx="0"/>
          </p:cNvCxnSpPr>
          <p:nvPr/>
        </p:nvCxnSpPr>
        <p:spPr>
          <a:xfrm>
            <a:off x="5486400" y="1540044"/>
            <a:ext cx="1275346" cy="4652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66404B8-9D33-D648-A393-ACE993F36C87}"/>
              </a:ext>
            </a:extLst>
          </p:cNvPr>
          <p:cNvCxnSpPr>
            <a:cxnSpLocks/>
          </p:cNvCxnSpPr>
          <p:nvPr/>
        </p:nvCxnSpPr>
        <p:spPr>
          <a:xfrm flipH="1">
            <a:off x="6096000" y="2679033"/>
            <a:ext cx="673768" cy="6254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7A5ED584-5451-5E47-879E-BB43EA1D0B4F}"/>
              </a:ext>
            </a:extLst>
          </p:cNvPr>
          <p:cNvCxnSpPr>
            <a:cxnSpLocks/>
          </p:cNvCxnSpPr>
          <p:nvPr/>
        </p:nvCxnSpPr>
        <p:spPr>
          <a:xfrm>
            <a:off x="4828674" y="2679033"/>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150E1942-A3C2-AA4E-8410-E3D528EE87E7}"/>
              </a:ext>
            </a:extLst>
          </p:cNvPr>
          <p:cNvCxnSpPr>
            <a:cxnSpLocks/>
          </p:cNvCxnSpPr>
          <p:nvPr/>
        </p:nvCxnSpPr>
        <p:spPr>
          <a:xfrm flipH="1">
            <a:off x="3593435" y="2695075"/>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8183B32-303B-414D-8BC0-13E2D85F8A54}"/>
              </a:ext>
            </a:extLst>
          </p:cNvPr>
          <p:cNvCxnSpPr>
            <a:cxnSpLocks/>
          </p:cNvCxnSpPr>
          <p:nvPr/>
        </p:nvCxnSpPr>
        <p:spPr>
          <a:xfrm>
            <a:off x="2133601" y="2679033"/>
            <a:ext cx="529390" cy="6159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336B4D40-3578-6641-AC9B-915DD2C2A56F}"/>
              </a:ext>
            </a:extLst>
          </p:cNvPr>
          <p:cNvCxnSpPr>
            <a:cxnSpLocks/>
          </p:cNvCxnSpPr>
          <p:nvPr/>
        </p:nvCxnSpPr>
        <p:spPr>
          <a:xfrm>
            <a:off x="2839453" y="2679033"/>
            <a:ext cx="1925052" cy="625472"/>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grpSp>
        <p:nvGrpSpPr>
          <p:cNvPr id="45" name="Group 44">
            <a:extLst>
              <a:ext uri="{FF2B5EF4-FFF2-40B4-BE49-F238E27FC236}">
                <a16:creationId xmlns:a16="http://schemas.microsoft.com/office/drawing/2014/main" id="{9E7DC23C-C997-674D-8742-7E3032826A9D}"/>
              </a:ext>
            </a:extLst>
          </p:cNvPr>
          <p:cNvGrpSpPr/>
          <p:nvPr/>
        </p:nvGrpSpPr>
        <p:grpSpPr>
          <a:xfrm>
            <a:off x="4876799" y="4401873"/>
            <a:ext cx="1957137" cy="656041"/>
            <a:chOff x="2374231" y="5059595"/>
            <a:chExt cx="1957137" cy="656041"/>
          </a:xfrm>
        </p:grpSpPr>
        <p:sp>
          <p:nvSpPr>
            <p:cNvPr id="46" name="Rounded Rectangle 45">
              <a:extLst>
                <a:ext uri="{FF2B5EF4-FFF2-40B4-BE49-F238E27FC236}">
                  <a16:creationId xmlns:a16="http://schemas.microsoft.com/office/drawing/2014/main" id="{84A295F3-5169-3549-874A-4A001C7C6C6F}"/>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AF864E5-CB2C-4749-88A8-7A826A8EA119}"/>
                </a:ext>
              </a:extLst>
            </p:cNvPr>
            <p:cNvSpPr txBox="1"/>
            <p:nvPr/>
          </p:nvSpPr>
          <p:spPr>
            <a:xfrm>
              <a:off x="2390271" y="5059595"/>
              <a:ext cx="1941097" cy="646331"/>
            </a:xfrm>
            <a:prstGeom prst="rect">
              <a:avLst/>
            </a:prstGeom>
            <a:noFill/>
          </p:spPr>
          <p:txBody>
            <a:bodyPr wrap="square" rtlCol="0">
              <a:spAutoFit/>
            </a:bodyPr>
            <a:lstStyle/>
            <a:p>
              <a:pPr algn="ctr"/>
              <a:r>
                <a:rPr lang="en-US" dirty="0"/>
                <a:t>Discriminating Genes/Pathways</a:t>
              </a:r>
            </a:p>
          </p:txBody>
        </p:sp>
      </p:grpSp>
      <p:cxnSp>
        <p:nvCxnSpPr>
          <p:cNvPr id="48" name="Straight Arrow Connector 47">
            <a:extLst>
              <a:ext uri="{FF2B5EF4-FFF2-40B4-BE49-F238E27FC236}">
                <a16:creationId xmlns:a16="http://schemas.microsoft.com/office/drawing/2014/main" id="{D3152A9E-065D-5741-ACE5-4A86F4A6856C}"/>
              </a:ext>
            </a:extLst>
          </p:cNvPr>
          <p:cNvCxnSpPr>
            <a:cxnSpLocks/>
          </p:cNvCxnSpPr>
          <p:nvPr/>
        </p:nvCxnSpPr>
        <p:spPr>
          <a:xfrm>
            <a:off x="3176337" y="3994486"/>
            <a:ext cx="0" cy="4010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DECD4599-C01B-6340-8D39-53BF90B6150D}"/>
              </a:ext>
            </a:extLst>
          </p:cNvPr>
          <p:cNvGrpSpPr/>
          <p:nvPr/>
        </p:nvGrpSpPr>
        <p:grpSpPr>
          <a:xfrm>
            <a:off x="3609473" y="5678907"/>
            <a:ext cx="1892967" cy="646331"/>
            <a:chOff x="2374231" y="5069305"/>
            <a:chExt cx="1892967" cy="646331"/>
          </a:xfrm>
        </p:grpSpPr>
        <p:sp>
          <p:nvSpPr>
            <p:cNvPr id="52" name="Rounded Rectangle 51">
              <a:extLst>
                <a:ext uri="{FF2B5EF4-FFF2-40B4-BE49-F238E27FC236}">
                  <a16:creationId xmlns:a16="http://schemas.microsoft.com/office/drawing/2014/main" id="{49F6EE00-9FFA-8C4A-9103-C6143917FC3D}"/>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5B5CEA1F-ECBF-DF47-B301-BC65FC68B23A}"/>
                </a:ext>
              </a:extLst>
            </p:cNvPr>
            <p:cNvSpPr txBox="1"/>
            <p:nvPr/>
          </p:nvSpPr>
          <p:spPr>
            <a:xfrm>
              <a:off x="2470482" y="5236057"/>
              <a:ext cx="1748590" cy="369332"/>
            </a:xfrm>
            <a:prstGeom prst="rect">
              <a:avLst/>
            </a:prstGeom>
            <a:noFill/>
          </p:spPr>
          <p:txBody>
            <a:bodyPr wrap="square" rtlCol="0">
              <a:spAutoFit/>
            </a:bodyPr>
            <a:lstStyle/>
            <a:p>
              <a:pPr algn="ctr"/>
              <a:r>
                <a:rPr lang="en-US" dirty="0"/>
                <a:t>Mechanisms</a:t>
              </a:r>
            </a:p>
          </p:txBody>
        </p:sp>
      </p:grpSp>
      <p:grpSp>
        <p:nvGrpSpPr>
          <p:cNvPr id="44" name="Group 43">
            <a:extLst>
              <a:ext uri="{FF2B5EF4-FFF2-40B4-BE49-F238E27FC236}">
                <a16:creationId xmlns:a16="http://schemas.microsoft.com/office/drawing/2014/main" id="{5693FE0A-BD54-004D-87EC-2E05508948BD}"/>
              </a:ext>
            </a:extLst>
          </p:cNvPr>
          <p:cNvGrpSpPr/>
          <p:nvPr/>
        </p:nvGrpSpPr>
        <p:grpSpPr>
          <a:xfrm>
            <a:off x="1668379" y="5678907"/>
            <a:ext cx="1892967" cy="652663"/>
            <a:chOff x="2374231" y="5069305"/>
            <a:chExt cx="1892967" cy="652663"/>
          </a:xfrm>
        </p:grpSpPr>
        <p:sp>
          <p:nvSpPr>
            <p:cNvPr id="49" name="Rounded Rectangle 48">
              <a:extLst>
                <a:ext uri="{FF2B5EF4-FFF2-40B4-BE49-F238E27FC236}">
                  <a16:creationId xmlns:a16="http://schemas.microsoft.com/office/drawing/2014/main" id="{CF59D7DA-CA57-B44F-BE95-C7C73032FC11}"/>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262FBFF-5903-9F4A-BF71-A14A4D43737B}"/>
                </a:ext>
              </a:extLst>
            </p:cNvPr>
            <p:cNvSpPr txBox="1"/>
            <p:nvPr/>
          </p:nvSpPr>
          <p:spPr>
            <a:xfrm>
              <a:off x="2470482" y="5075637"/>
              <a:ext cx="1748590" cy="646331"/>
            </a:xfrm>
            <a:prstGeom prst="rect">
              <a:avLst/>
            </a:prstGeom>
            <a:noFill/>
          </p:spPr>
          <p:txBody>
            <a:bodyPr wrap="square" rtlCol="0">
              <a:spAutoFit/>
            </a:bodyPr>
            <a:lstStyle/>
            <a:p>
              <a:pPr algn="ctr"/>
              <a:r>
                <a:rPr lang="en-US" dirty="0"/>
                <a:t>Causal or Correlation?</a:t>
              </a:r>
            </a:p>
          </p:txBody>
        </p:sp>
      </p:grpSp>
      <p:cxnSp>
        <p:nvCxnSpPr>
          <p:cNvPr id="55" name="Straight Arrow Connector 54">
            <a:extLst>
              <a:ext uri="{FF2B5EF4-FFF2-40B4-BE49-F238E27FC236}">
                <a16:creationId xmlns:a16="http://schemas.microsoft.com/office/drawing/2014/main" id="{1B12CE8E-CAFB-D84E-9757-254478F26882}"/>
              </a:ext>
            </a:extLst>
          </p:cNvPr>
          <p:cNvCxnSpPr>
            <a:cxnSpLocks/>
          </p:cNvCxnSpPr>
          <p:nvPr/>
        </p:nvCxnSpPr>
        <p:spPr>
          <a:xfrm>
            <a:off x="5743074" y="3994486"/>
            <a:ext cx="0" cy="40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Down Arrow 25">
            <a:extLst>
              <a:ext uri="{FF2B5EF4-FFF2-40B4-BE49-F238E27FC236}">
                <a16:creationId xmlns:a16="http://schemas.microsoft.com/office/drawing/2014/main" id="{57B46905-032D-FA48-A211-B45F8DA4B9EA}"/>
              </a:ext>
            </a:extLst>
          </p:cNvPr>
          <p:cNvSpPr/>
          <p:nvPr/>
        </p:nvSpPr>
        <p:spPr>
          <a:xfrm>
            <a:off x="4267198" y="5009788"/>
            <a:ext cx="529381" cy="620993"/>
          </a:xfrm>
          <a:prstGeom prst="downArrow">
            <a:avLst/>
          </a:prstGeom>
          <a:solidFill>
            <a:srgbClr val="0285CA"/>
          </a:solidFill>
          <a:ln>
            <a:solidFill>
              <a:srgbClr val="0B6E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73F0425-3922-BA40-BBE3-E5CBE4EABDED}"/>
              </a:ext>
            </a:extLst>
          </p:cNvPr>
          <p:cNvGrpSpPr/>
          <p:nvPr/>
        </p:nvGrpSpPr>
        <p:grpSpPr>
          <a:xfrm>
            <a:off x="5518485" y="5678907"/>
            <a:ext cx="1892967" cy="646331"/>
            <a:chOff x="2374231" y="5069305"/>
            <a:chExt cx="1892967" cy="646331"/>
          </a:xfrm>
        </p:grpSpPr>
        <p:sp>
          <p:nvSpPr>
            <p:cNvPr id="56" name="Rounded Rectangle 55">
              <a:extLst>
                <a:ext uri="{FF2B5EF4-FFF2-40B4-BE49-F238E27FC236}">
                  <a16:creationId xmlns:a16="http://schemas.microsoft.com/office/drawing/2014/main" id="{A309E6DD-8079-A441-90C0-3FC09DADA65F}"/>
                </a:ext>
              </a:extLst>
            </p:cNvPr>
            <p:cNvSpPr/>
            <p:nvPr/>
          </p:nvSpPr>
          <p:spPr>
            <a:xfrm>
              <a:off x="2374231" y="5069305"/>
              <a:ext cx="1892967" cy="646331"/>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21A340D-E2DB-A244-98C5-8A7B12DEAE01}"/>
                </a:ext>
              </a:extLst>
            </p:cNvPr>
            <p:cNvSpPr txBox="1"/>
            <p:nvPr/>
          </p:nvSpPr>
          <p:spPr>
            <a:xfrm>
              <a:off x="2470482" y="5236057"/>
              <a:ext cx="1748590" cy="369332"/>
            </a:xfrm>
            <a:prstGeom prst="rect">
              <a:avLst/>
            </a:prstGeom>
            <a:noFill/>
          </p:spPr>
          <p:txBody>
            <a:bodyPr wrap="square" rtlCol="0">
              <a:spAutoFit/>
            </a:bodyPr>
            <a:lstStyle/>
            <a:p>
              <a:pPr algn="ctr"/>
              <a:r>
                <a:rPr lang="en-US" dirty="0"/>
                <a:t>Applications</a:t>
              </a:r>
            </a:p>
          </p:txBody>
        </p:sp>
      </p:grpSp>
      <p:sp>
        <p:nvSpPr>
          <p:cNvPr id="58" name="TextBox 57">
            <a:extLst>
              <a:ext uri="{FF2B5EF4-FFF2-40B4-BE49-F238E27FC236}">
                <a16:creationId xmlns:a16="http://schemas.microsoft.com/office/drawing/2014/main" id="{F0FA812B-6429-C54F-B69D-BB5365C226F5}"/>
              </a:ext>
            </a:extLst>
          </p:cNvPr>
          <p:cNvSpPr txBox="1"/>
          <p:nvPr/>
        </p:nvSpPr>
        <p:spPr>
          <a:xfrm>
            <a:off x="657726" y="5229726"/>
            <a:ext cx="659155" cy="369332"/>
          </a:xfrm>
          <a:prstGeom prst="rect">
            <a:avLst/>
          </a:prstGeom>
          <a:solidFill>
            <a:schemeClr val="accent5">
              <a:lumMod val="60000"/>
              <a:lumOff val="40000"/>
            </a:schemeClr>
          </a:solidFill>
          <a:ln>
            <a:noFill/>
          </a:ln>
        </p:spPr>
        <p:txBody>
          <a:bodyPr wrap="none" rtlCol="0">
            <a:spAutoFit/>
          </a:bodyPr>
          <a:lstStyle/>
          <a:p>
            <a:r>
              <a:rPr lang="en-US" dirty="0">
                <a:solidFill>
                  <a:schemeClr val="bg1"/>
                </a:solidFill>
              </a:rPr>
              <a:t>FMT</a:t>
            </a:r>
          </a:p>
        </p:txBody>
      </p:sp>
      <p:cxnSp>
        <p:nvCxnSpPr>
          <p:cNvPr id="59" name="Straight Arrow Connector 58">
            <a:extLst>
              <a:ext uri="{FF2B5EF4-FFF2-40B4-BE49-F238E27FC236}">
                <a16:creationId xmlns:a16="http://schemas.microsoft.com/office/drawing/2014/main" id="{47B07A21-CA52-824C-8376-D2E75D5EC1C1}"/>
              </a:ext>
            </a:extLst>
          </p:cNvPr>
          <p:cNvCxnSpPr/>
          <p:nvPr/>
        </p:nvCxnSpPr>
        <p:spPr>
          <a:xfrm>
            <a:off x="1235242" y="5599058"/>
            <a:ext cx="320842" cy="24660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F9BCB72B-98FC-AC4B-BFCA-6E6F0281986A}"/>
              </a:ext>
            </a:extLst>
          </p:cNvPr>
          <p:cNvSpPr txBox="1"/>
          <p:nvPr/>
        </p:nvSpPr>
        <p:spPr>
          <a:xfrm>
            <a:off x="3245271" y="4010163"/>
            <a:ext cx="2428870" cy="369332"/>
          </a:xfrm>
          <a:prstGeom prst="rect">
            <a:avLst/>
          </a:prstGeom>
          <a:solidFill>
            <a:schemeClr val="accent5">
              <a:lumMod val="60000"/>
              <a:lumOff val="40000"/>
            </a:schemeClr>
          </a:solidFill>
        </p:spPr>
        <p:txBody>
          <a:bodyPr wrap="none" rtlCol="0">
            <a:spAutoFit/>
          </a:bodyPr>
          <a:lstStyle/>
          <a:p>
            <a:r>
              <a:rPr lang="en-US" dirty="0">
                <a:solidFill>
                  <a:schemeClr val="bg1"/>
                </a:solidFill>
              </a:rPr>
              <a:t>Statistics, data mining</a:t>
            </a:r>
          </a:p>
        </p:txBody>
      </p:sp>
      <p:sp>
        <p:nvSpPr>
          <p:cNvPr id="61" name="TextBox 60">
            <a:extLst>
              <a:ext uri="{FF2B5EF4-FFF2-40B4-BE49-F238E27FC236}">
                <a16:creationId xmlns:a16="http://schemas.microsoft.com/office/drawing/2014/main" id="{C153114A-70C9-9B4F-9782-14737AA84FD2}"/>
              </a:ext>
            </a:extLst>
          </p:cNvPr>
          <p:cNvSpPr txBox="1"/>
          <p:nvPr/>
        </p:nvSpPr>
        <p:spPr>
          <a:xfrm>
            <a:off x="5009902" y="5181236"/>
            <a:ext cx="3070071" cy="369332"/>
          </a:xfrm>
          <a:prstGeom prst="rect">
            <a:avLst/>
          </a:prstGeom>
          <a:solidFill>
            <a:schemeClr val="accent5">
              <a:lumMod val="60000"/>
              <a:lumOff val="40000"/>
            </a:schemeClr>
          </a:solidFill>
        </p:spPr>
        <p:txBody>
          <a:bodyPr wrap="none" rtlCol="0">
            <a:spAutoFit/>
          </a:bodyPr>
          <a:lstStyle/>
          <a:p>
            <a:r>
              <a:rPr lang="en-US" dirty="0">
                <a:solidFill>
                  <a:schemeClr val="bg1"/>
                </a:solidFill>
              </a:rPr>
              <a:t>Animal models, clinical tests</a:t>
            </a:r>
          </a:p>
        </p:txBody>
      </p:sp>
      <p:sp>
        <p:nvSpPr>
          <p:cNvPr id="62" name="TextBox 61">
            <a:extLst>
              <a:ext uri="{FF2B5EF4-FFF2-40B4-BE49-F238E27FC236}">
                <a16:creationId xmlns:a16="http://schemas.microsoft.com/office/drawing/2014/main" id="{EB88FF67-A3DE-5442-8E8B-4090C98FBABF}"/>
              </a:ext>
            </a:extLst>
          </p:cNvPr>
          <p:cNvSpPr txBox="1"/>
          <p:nvPr/>
        </p:nvSpPr>
        <p:spPr>
          <a:xfrm>
            <a:off x="2747962" y="5181236"/>
            <a:ext cx="1351652" cy="369332"/>
          </a:xfrm>
          <a:prstGeom prst="rect">
            <a:avLst/>
          </a:prstGeom>
          <a:solidFill>
            <a:schemeClr val="accent5">
              <a:lumMod val="60000"/>
              <a:lumOff val="40000"/>
            </a:schemeClr>
          </a:solidFill>
        </p:spPr>
        <p:txBody>
          <a:bodyPr wrap="none" rtlCol="0">
            <a:spAutoFit/>
          </a:bodyPr>
          <a:lstStyle/>
          <a:p>
            <a:r>
              <a:rPr lang="en-US" dirty="0" err="1">
                <a:solidFill>
                  <a:schemeClr val="bg1"/>
                </a:solidFill>
              </a:rPr>
              <a:t>culturomics</a:t>
            </a:r>
            <a:endParaRPr lang="en-US" dirty="0">
              <a:solidFill>
                <a:schemeClr val="bg1"/>
              </a:solidFill>
            </a:endParaRPr>
          </a:p>
        </p:txBody>
      </p:sp>
    </p:spTree>
    <p:extLst>
      <p:ext uri="{BB962C8B-B14F-4D97-AF65-F5344CB8AC3E}">
        <p14:creationId xmlns:p14="http://schemas.microsoft.com/office/powerpoint/2010/main" val="32591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B0986F-186C-B549-B288-32EAAF7C38AE}"/>
              </a:ext>
            </a:extLst>
          </p:cNvPr>
          <p:cNvSpPr>
            <a:spLocks noGrp="1"/>
          </p:cNvSpPr>
          <p:nvPr>
            <p:ph type="title"/>
          </p:nvPr>
        </p:nvSpPr>
        <p:spPr>
          <a:xfrm>
            <a:off x="513347" y="21976"/>
            <a:ext cx="8539579" cy="792162"/>
          </a:xfrm>
        </p:spPr>
        <p:txBody>
          <a:bodyPr/>
          <a:lstStyle/>
          <a:p>
            <a:pPr algn="ctr"/>
            <a:r>
              <a:rPr lang="en-US" dirty="0"/>
              <a:t>Accumulation curves 22 body habitats</a:t>
            </a:r>
          </a:p>
        </p:txBody>
      </p:sp>
      <p:sp>
        <p:nvSpPr>
          <p:cNvPr id="3" name="Slide Number Placeholder 2">
            <a:extLst>
              <a:ext uri="{FF2B5EF4-FFF2-40B4-BE49-F238E27FC236}">
                <a16:creationId xmlns:a16="http://schemas.microsoft.com/office/drawing/2014/main" id="{42B645A9-D482-9E41-A106-0AFFB13712A9}"/>
              </a:ext>
            </a:extLst>
          </p:cNvPr>
          <p:cNvSpPr>
            <a:spLocks noGrp="1"/>
          </p:cNvSpPr>
          <p:nvPr>
            <p:ph type="sldNum" sz="quarter" idx="4"/>
          </p:nvPr>
        </p:nvSpPr>
        <p:spPr/>
        <p:txBody>
          <a:bodyPr/>
          <a:lstStyle/>
          <a:p>
            <a:fld id="{24791E93-A2B7-0848-BDB4-10A6DF01D9B6}" type="slidenum">
              <a:rPr lang="en-US" smtClean="0"/>
              <a:pPr/>
              <a:t>8</a:t>
            </a:fld>
            <a:endParaRPr lang="en-US" dirty="0"/>
          </a:p>
        </p:txBody>
      </p:sp>
      <p:pic>
        <p:nvPicPr>
          <p:cNvPr id="9" name="Picture 8">
            <a:extLst>
              <a:ext uri="{FF2B5EF4-FFF2-40B4-BE49-F238E27FC236}">
                <a16:creationId xmlns:a16="http://schemas.microsoft.com/office/drawing/2014/main" id="{0944FFF0-BD21-D942-BFBB-01C11158EF44}"/>
              </a:ext>
            </a:extLst>
          </p:cNvPr>
          <p:cNvPicPr>
            <a:picLocks noChangeAspect="1"/>
          </p:cNvPicPr>
          <p:nvPr/>
        </p:nvPicPr>
        <p:blipFill>
          <a:blip r:embed="rId3"/>
          <a:stretch>
            <a:fillRect/>
          </a:stretch>
        </p:blipFill>
        <p:spPr>
          <a:xfrm>
            <a:off x="914402" y="640112"/>
            <a:ext cx="6063917" cy="5481781"/>
          </a:xfrm>
          <a:prstGeom prst="rect">
            <a:avLst/>
          </a:prstGeom>
        </p:spPr>
      </p:pic>
      <p:sp>
        <p:nvSpPr>
          <p:cNvPr id="10" name="Rectangle 9">
            <a:extLst>
              <a:ext uri="{FF2B5EF4-FFF2-40B4-BE49-F238E27FC236}">
                <a16:creationId xmlns:a16="http://schemas.microsoft.com/office/drawing/2014/main" id="{FEE5F00A-87E6-8544-B4EE-AAA215C794C9}"/>
              </a:ext>
            </a:extLst>
          </p:cNvPr>
          <p:cNvSpPr/>
          <p:nvPr/>
        </p:nvSpPr>
        <p:spPr>
          <a:xfrm>
            <a:off x="1541713" y="6147947"/>
            <a:ext cx="4297614" cy="523220"/>
          </a:xfrm>
          <a:prstGeom prst="rect">
            <a:avLst/>
          </a:prstGeom>
        </p:spPr>
        <p:txBody>
          <a:bodyPr wrap="square">
            <a:spAutoFit/>
          </a:bodyPr>
          <a:lstStyle/>
          <a:p>
            <a:r>
              <a:rPr lang="en-US" sz="1400" dirty="0"/>
              <a:t>Biogeography of the ecosystems of the healthy human body. Zhou et al. </a:t>
            </a:r>
            <a:r>
              <a:rPr lang="en-US" sz="1400" i="1" dirty="0"/>
              <a:t>Genome </a:t>
            </a:r>
            <a:r>
              <a:rPr lang="en-US" sz="1400" i="1" dirty="0" err="1"/>
              <a:t>Biol</a:t>
            </a:r>
            <a:r>
              <a:rPr lang="en-US" sz="1400" dirty="0"/>
              <a:t> 14, R1 (2013)</a:t>
            </a:r>
          </a:p>
        </p:txBody>
      </p:sp>
      <p:sp>
        <p:nvSpPr>
          <p:cNvPr id="11" name="TextBox 10">
            <a:extLst>
              <a:ext uri="{FF2B5EF4-FFF2-40B4-BE49-F238E27FC236}">
                <a16:creationId xmlns:a16="http://schemas.microsoft.com/office/drawing/2014/main" id="{F398C025-2798-3041-BC15-6CBE7E5692AD}"/>
              </a:ext>
            </a:extLst>
          </p:cNvPr>
          <p:cNvSpPr txBox="1"/>
          <p:nvPr/>
        </p:nvSpPr>
        <p:spPr>
          <a:xfrm>
            <a:off x="6978319" y="2101516"/>
            <a:ext cx="2074607" cy="646331"/>
          </a:xfrm>
          <a:prstGeom prst="rect">
            <a:avLst/>
          </a:prstGeom>
          <a:solidFill>
            <a:schemeClr val="accent3">
              <a:lumMod val="20000"/>
              <a:lumOff val="80000"/>
            </a:schemeClr>
          </a:solidFill>
        </p:spPr>
        <p:txBody>
          <a:bodyPr wrap="none" rtlCol="0">
            <a:spAutoFit/>
          </a:bodyPr>
          <a:lstStyle/>
          <a:p>
            <a:r>
              <a:rPr lang="en-US" dirty="0"/>
              <a:t>100s of “genera”</a:t>
            </a:r>
          </a:p>
          <a:p>
            <a:r>
              <a:rPr lang="en-US" dirty="0"/>
              <a:t>1000s of “species”</a:t>
            </a:r>
          </a:p>
        </p:txBody>
      </p:sp>
    </p:spTree>
    <p:extLst>
      <p:ext uri="{BB962C8B-B14F-4D97-AF65-F5344CB8AC3E}">
        <p14:creationId xmlns:p14="http://schemas.microsoft.com/office/powerpoint/2010/main" val="214768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dimensions</a:t>
            </a:r>
          </a:p>
        </p:txBody>
      </p:sp>
      <p:sp>
        <p:nvSpPr>
          <p:cNvPr id="3" name="Slide Number Placeholder 2"/>
          <p:cNvSpPr>
            <a:spLocks noGrp="1"/>
          </p:cNvSpPr>
          <p:nvPr>
            <p:ph type="sldNum" sz="quarter" idx="4"/>
          </p:nvPr>
        </p:nvSpPr>
        <p:spPr/>
        <p:txBody>
          <a:bodyPr/>
          <a:lstStyle/>
          <a:p>
            <a:fld id="{24791E93-A2B7-0848-BDB4-10A6DF01D9B6}" type="slidenum">
              <a:rPr lang="en-US" smtClean="0"/>
              <a:pPr/>
              <a:t>9</a:t>
            </a:fld>
            <a:endParaRPr lang="en-US" dirty="0"/>
          </a:p>
        </p:txBody>
      </p:sp>
      <p:sp>
        <p:nvSpPr>
          <p:cNvPr id="4" name="Content Placeholder 3"/>
          <p:cNvSpPr>
            <a:spLocks noGrp="1"/>
          </p:cNvSpPr>
          <p:nvPr>
            <p:ph sz="quarter" idx="12"/>
          </p:nvPr>
        </p:nvSpPr>
        <p:spPr>
          <a:xfrm>
            <a:off x="829148" y="1187115"/>
            <a:ext cx="4881842" cy="4191000"/>
          </a:xfrm>
        </p:spPr>
        <p:txBody>
          <a:bodyPr/>
          <a:lstStyle/>
          <a:p>
            <a:r>
              <a:rPr lang="en-US" dirty="0"/>
              <a:t>Bacteria</a:t>
            </a:r>
          </a:p>
          <a:p>
            <a:r>
              <a:rPr lang="en-US" dirty="0"/>
              <a:t>Viruses (phages and human)</a:t>
            </a:r>
          </a:p>
          <a:p>
            <a:r>
              <a:rPr lang="en-US" dirty="0"/>
              <a:t>Eukaryotic microbes</a:t>
            </a:r>
          </a:p>
          <a:p>
            <a:r>
              <a:rPr lang="en-US" dirty="0"/>
              <a:t>Host data integration</a:t>
            </a:r>
          </a:p>
          <a:p>
            <a:r>
              <a:rPr lang="en-US" dirty="0"/>
              <a:t>Host genetics</a:t>
            </a:r>
          </a:p>
          <a:p>
            <a:r>
              <a:rPr lang="en-US" dirty="0"/>
              <a:t>Microbial variation (strains)</a:t>
            </a:r>
          </a:p>
          <a:p>
            <a:r>
              <a:rPr lang="en-US" dirty="0"/>
              <a:t>Environmental effects (diet)</a:t>
            </a:r>
          </a:p>
          <a:p>
            <a:r>
              <a:rPr lang="en-US" dirty="0" err="1"/>
              <a:t>etc</a:t>
            </a:r>
            <a:endParaRPr lang="en-US" dirty="0"/>
          </a:p>
        </p:txBody>
      </p:sp>
      <p:pic>
        <p:nvPicPr>
          <p:cNvPr id="8" name="Picture 7">
            <a:extLst>
              <a:ext uri="{FF2B5EF4-FFF2-40B4-BE49-F238E27FC236}">
                <a16:creationId xmlns:a16="http://schemas.microsoft.com/office/drawing/2014/main" id="{5D26816E-2A4B-5A4A-81C5-B812367ECF2C}"/>
              </a:ext>
            </a:extLst>
          </p:cNvPr>
          <p:cNvPicPr>
            <a:picLocks noChangeAspect="1"/>
          </p:cNvPicPr>
          <p:nvPr/>
        </p:nvPicPr>
        <p:blipFill rotWithShape="1">
          <a:blip r:embed="rId2"/>
          <a:srcRect l="20351" r="23860" b="4074"/>
          <a:stretch/>
        </p:blipFill>
        <p:spPr>
          <a:xfrm>
            <a:off x="5492611" y="1187115"/>
            <a:ext cx="3333889" cy="3224463"/>
          </a:xfrm>
          <a:prstGeom prst="rect">
            <a:avLst/>
          </a:prstGeom>
        </p:spPr>
      </p:pic>
    </p:spTree>
    <p:extLst>
      <p:ext uri="{BB962C8B-B14F-4D97-AF65-F5344CB8AC3E}">
        <p14:creationId xmlns:p14="http://schemas.microsoft.com/office/powerpoint/2010/main" val="2263720054"/>
      </p:ext>
    </p:extLst>
  </p:cSld>
  <p:clrMapOvr>
    <a:masterClrMapping/>
  </p:clrMapOvr>
</p:sld>
</file>

<file path=ppt/theme/theme1.xml><?xml version="1.0" encoding="utf-8"?>
<a:theme xmlns:a="http://schemas.openxmlformats.org/drawingml/2006/main" name="Powerpoint_Template">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ark Blue - Simple">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ight Blue Master">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ark Green Master">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ark Grey Master">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Rose Master">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ark Grey Solid Master">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err="1" smtClean="0">
            <a:solidFill>
              <a:srgbClr val="FFFFFF"/>
            </a:solidFill>
          </a:defRPr>
        </a:defPPr>
      </a:lstStyle>
    </a:txDef>
  </a:objectDefaults>
  <a:extraClrSchemeLst/>
</a:theme>
</file>

<file path=ppt/theme/theme8.xml><?xml version="1.0" encoding="utf-8"?>
<a:theme xmlns:a="http://schemas.openxmlformats.org/drawingml/2006/main" name="Dark Blue Solid Master">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err="1" smtClean="0">
            <a:solidFill>
              <a:srgbClr val="FFFFFF"/>
            </a:solidFill>
          </a:defRPr>
        </a:defPPr>
      </a:lstStyle>
    </a:txDef>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reline Template 1" id="{611EC5A4-A4CC-2143-ABDA-6B2EB6FF1939}" vid="{58A2E1E9-06D6-384C-A3A4-EEE42C28111A}"/>
    </a:ext>
  </a:extLst>
</a:theme>
</file>

<file path=docProps/app.xml><?xml version="1.0" encoding="utf-8"?>
<Properties xmlns="http://schemas.openxmlformats.org/officeDocument/2006/extended-properties" xmlns:vt="http://schemas.openxmlformats.org/officeDocument/2006/docPropsVTypes">
  <Template>Powerpoint_Template.potx</Template>
  <TotalTime>8150</TotalTime>
  <Words>3650</Words>
  <Application>Microsoft Macintosh PowerPoint</Application>
  <PresentationFormat>On-screen Show (4:3)</PresentationFormat>
  <Paragraphs>555</Paragraphs>
  <Slides>40</Slides>
  <Notes>10</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3</vt:i4>
      </vt:variant>
      <vt:variant>
        <vt:lpstr>Slide Titles</vt:lpstr>
      </vt:variant>
      <vt:variant>
        <vt:i4>40</vt:i4>
      </vt:variant>
    </vt:vector>
  </HeadingPairs>
  <TitlesOfParts>
    <vt:vector size="64" baseType="lpstr">
      <vt:lpstr>ＭＳ Ｐゴシック</vt:lpstr>
      <vt:lpstr>Arial</vt:lpstr>
      <vt:lpstr>Arial Narrow</vt:lpstr>
      <vt:lpstr>Avenir Next</vt:lpstr>
      <vt:lpstr>Calibri</vt:lpstr>
      <vt:lpstr>Cambria</vt:lpstr>
      <vt:lpstr>Courier New</vt:lpstr>
      <vt:lpstr>Garamond</vt:lpstr>
      <vt:lpstr>SF Pro Display</vt:lpstr>
      <vt:lpstr>SF Pro Display Light</vt:lpstr>
      <vt:lpstr>Trebuchet MS</vt:lpstr>
      <vt:lpstr>Wingdings</vt:lpstr>
      <vt:lpstr>Powerpoint_Template</vt:lpstr>
      <vt:lpstr>Dark Blue - Simple</vt:lpstr>
      <vt:lpstr>Light Blue Master</vt:lpstr>
      <vt:lpstr>Dark Green Master</vt:lpstr>
      <vt:lpstr>Dark Grey Master</vt:lpstr>
      <vt:lpstr>Rose Master</vt:lpstr>
      <vt:lpstr>Dark Grey Solid Master</vt:lpstr>
      <vt:lpstr>Dark Blue Solid Master</vt:lpstr>
      <vt:lpstr>Custom Design</vt:lpstr>
      <vt:lpstr>Prism 6</vt:lpstr>
      <vt:lpstr>Document</vt:lpstr>
      <vt:lpstr>Worksheet</vt:lpstr>
      <vt:lpstr>The Medical Microbiome: Insurmountable Opportunities</vt:lpstr>
      <vt:lpstr>PowerPoint Presentation</vt:lpstr>
      <vt:lpstr>Clinical Microbiome Projects Recent &amp; Ongoing</vt:lpstr>
      <vt:lpstr>Clinical Microbiome Projects Recent &amp; Ongoing</vt:lpstr>
      <vt:lpstr>Microbiome Analysis</vt:lpstr>
      <vt:lpstr>Microbiome Analysis</vt:lpstr>
      <vt:lpstr>Microbiome Analysis</vt:lpstr>
      <vt:lpstr>Accumulation curves 22 body habitats</vt:lpstr>
      <vt:lpstr>More dimensions</vt:lpstr>
      <vt:lpstr>PowerPoint Presentation</vt:lpstr>
      <vt:lpstr>C. difficile mouse model  </vt:lpstr>
      <vt:lpstr>Identification of Protective Species</vt:lpstr>
      <vt:lpstr>C. difficile mouse model  Treatment by fecal microbiota transplant (FMT)  or a mix of 4 gut bacteria</vt:lpstr>
      <vt:lpstr>Many, many methods to mine data</vt:lpstr>
      <vt:lpstr>PowerPoint Presentation</vt:lpstr>
      <vt:lpstr>Genera Abundance: Young vs. Old</vt:lpstr>
      <vt:lpstr>Significant OTUs: Aging effects in Female and Male</vt:lpstr>
      <vt:lpstr>PowerPoint Presentation</vt:lpstr>
      <vt:lpstr>Genus Level Spearman Correlation: Young vs. Old</vt:lpstr>
      <vt:lpstr>GLM</vt:lpstr>
      <vt:lpstr>LASSO</vt:lpstr>
      <vt:lpstr>Host genetic control of the microbiome in mouse chromosome substitution strains</vt:lpstr>
      <vt:lpstr>Collaborative Cross (CC) and Diversity Outbred (DO) mice</vt:lpstr>
      <vt:lpstr>Using DO mice</vt:lpstr>
      <vt:lpstr>Using DO mice</vt:lpstr>
      <vt:lpstr>PowerPoint Presentation</vt:lpstr>
      <vt:lpstr>Location of OTU QTLs Mapped for All Weeks</vt:lpstr>
      <vt:lpstr>Location of Genus QTLs Mapped for All Weeks</vt:lpstr>
      <vt:lpstr>Behavioral sensitization protocol</vt:lpstr>
      <vt:lpstr>PowerPoint Presentation</vt:lpstr>
      <vt:lpstr>Coprococcus QTL</vt:lpstr>
      <vt:lpstr>Coprococcus affects human mental health</vt:lpstr>
      <vt:lpstr>Gut-Brain-Microbiome Axis: Fun Facts</vt:lpstr>
      <vt:lpstr>The coming Tsunami of “Taxa of Interest”</vt:lpstr>
      <vt:lpstr>JAX Human Microbiome Strain Collection</vt:lpstr>
      <vt:lpstr>PowerPoint Presentation</vt:lpstr>
      <vt:lpstr>Oxford Nanopore Bacterial Genome Sequencing</vt:lpstr>
      <vt:lpstr>PowerPoint Presentation</vt:lpstr>
      <vt:lpstr>Assembly statistics</vt:lpstr>
      <vt:lpstr>Acknowledgments</vt:lpstr>
    </vt:vector>
  </TitlesOfParts>
  <Manager/>
  <Company>Sametz Blackstone Associates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Aaron Powers</dc:creator>
  <cp:keywords/>
  <dc:description/>
  <cp:lastModifiedBy>George Weinstock</cp:lastModifiedBy>
  <cp:revision>529</cp:revision>
  <dcterms:created xsi:type="dcterms:W3CDTF">2013-06-03T21:39:57Z</dcterms:created>
  <dcterms:modified xsi:type="dcterms:W3CDTF">2019-11-13T13:11:35Z</dcterms:modified>
  <cp:category/>
</cp:coreProperties>
</file>